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8" r:id="rId1"/>
  </p:sldMasterIdLst>
  <p:notesMasterIdLst>
    <p:notesMasterId r:id="rId27"/>
  </p:notesMasterIdLst>
  <p:handoutMasterIdLst>
    <p:handoutMasterId r:id="rId28"/>
  </p:handoutMasterIdLst>
  <p:sldIdLst>
    <p:sldId id="1189" r:id="rId2"/>
    <p:sldId id="1329" r:id="rId3"/>
    <p:sldId id="1312" r:id="rId4"/>
    <p:sldId id="1316" r:id="rId5"/>
    <p:sldId id="1310" r:id="rId6"/>
    <p:sldId id="1314" r:id="rId7"/>
    <p:sldId id="1315" r:id="rId8"/>
    <p:sldId id="1324" r:id="rId9"/>
    <p:sldId id="1298" r:id="rId10"/>
    <p:sldId id="1305" r:id="rId11"/>
    <p:sldId id="1283" r:id="rId12"/>
    <p:sldId id="1317" r:id="rId13"/>
    <p:sldId id="1325" r:id="rId14"/>
    <p:sldId id="1320" r:id="rId15"/>
    <p:sldId id="1327" r:id="rId16"/>
    <p:sldId id="1326" r:id="rId17"/>
    <p:sldId id="1328" r:id="rId18"/>
    <p:sldId id="1322" r:id="rId19"/>
    <p:sldId id="1318" r:id="rId20"/>
    <p:sldId id="1321" r:id="rId21"/>
    <p:sldId id="1319" r:id="rId22"/>
    <p:sldId id="1323" r:id="rId23"/>
    <p:sldId id="1330" r:id="rId24"/>
    <p:sldId id="1313" r:id="rId25"/>
    <p:sldId id="1202" r:id="rId26"/>
  </p:sldIdLst>
  <p:sldSz cx="9144000" cy="5143500" type="screen16x9"/>
  <p:notesSz cx="7099300" cy="10234613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5pPr>
    <a:lvl6pPr marL="22860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6pPr>
    <a:lvl7pPr marL="27432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7pPr>
    <a:lvl8pPr marL="32004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8pPr>
    <a:lvl9pPr marL="3657600" algn="l" defTabSz="914400" rtl="0" eaLnBrk="1" latinLnBrk="0" hangingPunct="1">
      <a:defRPr kumimoji="1" sz="1400" kern="1200">
        <a:solidFill>
          <a:schemeClr val="tx1"/>
        </a:solidFill>
        <a:latin typeface="Gill Sans MT" pitchFamily="34" charset="0"/>
        <a:ea typeface="微軟正黑體" pitchFamily="34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4">
          <p15:clr>
            <a:srgbClr val="A4A3A4"/>
          </p15:clr>
        </p15:guide>
        <p15:guide id="2" pos="414">
          <p15:clr>
            <a:srgbClr val="A4A3A4"/>
          </p15:clr>
        </p15:guide>
        <p15:guide id="3" orient="horz" pos="4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75BB"/>
    <a:srgbClr val="63668E"/>
    <a:srgbClr val="F4C039"/>
    <a:srgbClr val="4E80C2"/>
    <a:srgbClr val="7AAAD9"/>
    <a:srgbClr val="6967AD"/>
    <a:srgbClr val="D3457B"/>
    <a:srgbClr val="DDEEEF"/>
    <a:srgbClr val="6B75B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FD4443E-F989-4FC4-A0C8-D5A2AF1F390B}" styleName="深色樣式 1 - 輔色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38B1855-1B75-4FBE-930C-398BA8C253C6}" styleName="佈景主題樣式 2 - 輔色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深色樣式 1 - 輔色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7" autoAdjust="0"/>
    <p:restoredTop sz="80530" autoAdjust="0"/>
  </p:normalViewPr>
  <p:slideViewPr>
    <p:cSldViewPr showGuides="1">
      <p:cViewPr varScale="1">
        <p:scale>
          <a:sx n="123" d="100"/>
          <a:sy n="123" d="100"/>
        </p:scale>
        <p:origin x="948" y="90"/>
      </p:cViewPr>
      <p:guideLst>
        <p:guide orient="horz" pos="514"/>
        <p:guide pos="414"/>
        <p:guide orient="horz" pos="4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5" d="100"/>
        <a:sy n="45" d="100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3966" y="108"/>
      </p:cViewPr>
      <p:guideLst>
        <p:guide orient="horz" pos="3224"/>
        <p:guide pos="2236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1296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A950B79-5864-444A-A972-9D277C78CADC}" type="datetimeFigureOut">
              <a:rPr lang="zh-TW" altLang="en-US"/>
              <a:pPr>
                <a:defRPr/>
              </a:pPr>
              <a:t>2020/8/12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3" y="9721108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1296" y="9721108"/>
            <a:ext cx="3076363" cy="511730"/>
          </a:xfrm>
          <a:prstGeom prst="rect">
            <a:avLst/>
          </a:prstGeom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C1363D7C-D853-476A-AFFD-449C9293905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799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e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7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1296" y="2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3EB54F8-1978-4F43-8B1C-715FF4FCC638}" type="datetimeFigureOut">
              <a:rPr lang="zh-TW" altLang="en-US"/>
              <a:pPr>
                <a:defRPr/>
              </a:pPr>
              <a:t>2020/8/12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19900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09930" y="4861444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zh-TW" altLang="en-US" noProof="0" smtClean="0"/>
              <a:t>按一下以編輯母片文字樣式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3" y="9721108"/>
            <a:ext cx="3076363" cy="511730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1296" y="9721108"/>
            <a:ext cx="3076363" cy="511730"/>
          </a:xfrm>
          <a:prstGeom prst="rect">
            <a:avLst/>
          </a:prstGeom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BB8BD76A-2F67-42F1-9619-1A8D2E5EAE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0761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9825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黃光製程</a:t>
            </a:r>
            <a:r>
              <a:rPr lang="en-US" altLang="zh-TW" dirty="0" smtClean="0"/>
              <a:t>CD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過去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需依實際量測狀況，手動調整補償線寬值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預期</a:t>
            </a:r>
            <a:r>
              <a:rPr lang="en-US" altLang="zh-TW" dirty="0" smtClean="0"/>
              <a:t>: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人工調整補償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機制 </a:t>
            </a:r>
            <a:r>
              <a:rPr lang="zh-TW" altLang="en-US" sz="1200" b="1" dirty="0" smtClean="0"/>
              <a:t>→</a:t>
            </a:r>
            <a:r>
              <a:rPr lang="zh-TW" altLang="en-US" sz="1200" dirty="0" smtClean="0"/>
              <a:t> </a:t>
            </a:r>
            <a:r>
              <a:rPr lang="zh-TW" altLang="en-US" sz="1200" b="1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自動</a:t>
            </a:r>
            <a:r>
              <a:rPr lang="zh-TW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補償</a:t>
            </a:r>
            <a:r>
              <a:rPr lang="en-US" altLang="zh-TW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機制</a:t>
            </a:r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020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首先會有訓練資料及測試資料</a:t>
            </a:r>
            <a:r>
              <a:rPr lang="en-US" altLang="zh-TW" dirty="0" smtClean="0"/>
              <a:t>,</a:t>
            </a:r>
            <a:r>
              <a:rPr lang="zh-TW" altLang="en-US" dirty="0" smtClean="0"/>
              <a:t>對數據進行視覺化分析</a:t>
            </a:r>
            <a:r>
              <a:rPr lang="en-US" altLang="zh-TW" dirty="0" smtClean="0"/>
              <a:t>,</a:t>
            </a:r>
            <a:r>
              <a:rPr lang="zh-TW" altLang="en-US" dirty="0" smtClean="0"/>
              <a:t>接著進行前處理</a:t>
            </a:r>
            <a:r>
              <a:rPr lang="en-US" altLang="zh-TW" dirty="0" smtClean="0"/>
              <a:t>,</a:t>
            </a:r>
            <a:r>
              <a:rPr lang="zh-TW" altLang="en-US" dirty="0" smtClean="0"/>
              <a:t>像是標準化或是</a:t>
            </a:r>
            <a:r>
              <a:rPr lang="en-US" altLang="zh-TW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LabelEncoder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等等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選取一些重要的製程參數丟進模型訓練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最後對模型評估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將參數最佳化</a:t>
            </a:r>
            <a:r>
              <a:rPr lang="en-US" altLang="zh-TW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提供工程人員可調參數的建議值</a:t>
            </a:r>
            <a:endParaRPr lang="en-US" altLang="zh-TW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8824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這部分我會先以影片的方式</a:t>
            </a:r>
            <a:r>
              <a:rPr lang="en-US" altLang="zh-TW" dirty="0" smtClean="0"/>
              <a:t>demo</a:t>
            </a:r>
            <a:r>
              <a:rPr lang="zh-TW" altLang="en-US" dirty="0" smtClean="0"/>
              <a:t>操作方式</a:t>
            </a:r>
            <a:r>
              <a:rPr lang="en-US" altLang="zh-TW" dirty="0" smtClean="0"/>
              <a:t>,</a:t>
            </a:r>
            <a:r>
              <a:rPr lang="zh-TW" altLang="en-US" dirty="0" smtClean="0"/>
              <a:t>接著會對平台上的功能加以說明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4817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左上角會呈現資料集的資訊</a:t>
            </a:r>
            <a:r>
              <a:rPr lang="en-US" altLang="zh-TW" dirty="0" smtClean="0"/>
              <a:t>,</a:t>
            </a:r>
            <a:r>
              <a:rPr lang="zh-TW" altLang="en-US" dirty="0" smtClean="0"/>
              <a:t>這邊是以</a:t>
            </a:r>
            <a:r>
              <a:rPr lang="en-US" altLang="zh-TW" dirty="0" smtClean="0"/>
              <a:t>6P</a:t>
            </a:r>
            <a:r>
              <a:rPr lang="zh-TW" altLang="en-US" dirty="0" smtClean="0"/>
              <a:t>光罩的製程數據作為示範</a:t>
            </a:r>
            <a:r>
              <a:rPr lang="en-US" altLang="zh-TW" dirty="0" smtClean="0"/>
              <a:t>,</a:t>
            </a:r>
            <a:r>
              <a:rPr lang="zh-TW" altLang="en-US" dirty="0" smtClean="0"/>
              <a:t>旁邊會呈現預測值的分布狀況</a:t>
            </a:r>
            <a:r>
              <a:rPr lang="en-US" altLang="zh-TW" dirty="0" smtClean="0"/>
              <a:t>,</a:t>
            </a:r>
            <a:r>
              <a:rPr lang="zh-TW" altLang="en-US" dirty="0" smtClean="0"/>
              <a:t>包括最大最小值、平均值、標準差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2631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用三種不同的關鍵因子找尋方法，第一種是比較常見的熱力圖，它可以畫出兩兩變數之間的相關程度，顏色越淺代表相關程度越高，旁邊也會把特徵依照跟Ｙ的相關程度進行排序，下面會畫出前三名的特徵分布。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724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第二種是</a:t>
            </a:r>
            <a:r>
              <a:rPr lang="en-US" altLang="zh-TW" dirty="0" smtClean="0"/>
              <a:t>Lasso</a:t>
            </a:r>
            <a:r>
              <a:rPr lang="zh-TW" altLang="en-US" dirty="0" smtClean="0"/>
              <a:t>，它是一種線性回歸的演算法，常被用來篩選重要的特徵，它跟熱力圖的差別在於類別型的變數也能夠被列入考量，這邊也是以視覺化的方式呈現特徵的重要程度，讓工程人員能夠快速的找到影響生產的關鍵因子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0167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第三種是</a:t>
            </a:r>
            <a:r>
              <a:rPr lang="en-US" altLang="zh-TW" dirty="0" smtClean="0"/>
              <a:t>SHAP</a:t>
            </a:r>
            <a:r>
              <a:rPr lang="zh-TW" altLang="en-US" dirty="0" smtClean="0"/>
              <a:t>的方法，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前面兩種方法可以直觀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地反映出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特徵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的重要性，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則是可以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看出哪些特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徵對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模型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的預測結果影響比較大，另外也畫出每個特徵的可調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range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，那如果某些特徵在這三種方法都屬於重要的特徵，代表是製程的關鍵因子，如果參數有跑掉的情形也能馬上得知。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4904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我們分別採用線性、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boosting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（提升方法）、樹形的模型進行訓練，然後以四種指標對模型進行評估，這樣是因為模型會受到不同資料集的影響，不一定哪一種模型會是最好，這邊可以看到最好的模型誤差落在１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以內。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 smtClean="0"/>
              <a:t>右邊我們的模型會對可調參數給予一個建議值，下方的圖是模擬可調參數對應預測值的狀況</a:t>
            </a:r>
            <a:r>
              <a:rPr lang="en-US" altLang="zh-TW" dirty="0" smtClean="0"/>
              <a:t>,</a:t>
            </a:r>
            <a:r>
              <a:rPr lang="zh-TW" altLang="en-US" dirty="0" smtClean="0"/>
              <a:t>目的是希望在實際生產的最佳狀況下，讓工程人員有效的調整到目標值。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471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應用在不同的製程需求進行機器學習的預測和模擬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(ITO POLY)</a:t>
            </a:r>
            <a:endParaRPr lang="zh-TW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找到關鍵因子進行機台改造或找出製程問題點</a:t>
            </a:r>
            <a:endParaRPr lang="en-US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事前預測模擬分析以利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R2R</a:t>
            </a:r>
            <a:r>
              <a:rPr lang="zh-TW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導入 讓製程更有效率</a:t>
            </a:r>
            <a:endParaRPr lang="en-US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909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在這邊學到虛擬量測是如何應用在工廠實務上，了解到工廠數據的型態以及針對這樣的數據該如何進行前處理、進行機器學習建模等等，也有這個寶貴的機會能真正將數據分析應用在工廠實務上，最後謝謝部門主管及同事的協助與幫忙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360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65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33232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1914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破題</a:t>
            </a:r>
            <a:r>
              <a:rPr lang="en-US" altLang="zh-TW" dirty="0" smtClean="0"/>
              <a:t>:</a:t>
            </a:r>
            <a:r>
              <a:rPr lang="zh-TW" altLang="en-US" dirty="0" smtClean="0"/>
              <a:t>為什麼要做這個專案</a:t>
            </a:r>
            <a:r>
              <a:rPr lang="en-US" altLang="zh-TW" dirty="0" smtClean="0"/>
              <a:t>?</a:t>
            </a:r>
            <a:r>
              <a:rPr lang="zh-TW" altLang="en-US" dirty="0" smtClean="0"/>
              <a:t> 最佳化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5266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目前在生產參數的調整大多是仰賴工程師的經驗，</a:t>
            </a:r>
            <a:r>
              <a:rPr lang="zh-TW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加上在產品少量多樣的情況下，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無法以較有效率的方式掌握生產狀況</a:t>
            </a:r>
            <a:r>
              <a:rPr lang="zh-TW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因此我的專案主要是利用機器學習建模對生產參數進行預測和模擬，透過建模的過程找到符合實際生產狀況的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模型，找出影響生產流程的關鍵因子，再利用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模型預測模擬出實際生產下的最佳狀況</a:t>
            </a:r>
            <a:r>
              <a:rPr lang="zh-TW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，給予工程人員一個調整參數的最佳建議值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653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zh-TW" altLang="en-US" dirty="0" smtClean="0"/>
              <a:t>在產品少量多樣的情況下</a:t>
            </a:r>
            <a:r>
              <a:rPr lang="en-US" altLang="zh-TW" dirty="0" smtClean="0"/>
              <a:t>,</a:t>
            </a:r>
            <a:r>
              <a:rPr lang="zh-TW" altLang="en-US" dirty="0" smtClean="0"/>
              <a:t> 換線的頻率高</a:t>
            </a:r>
            <a:r>
              <a:rPr lang="en-US" altLang="zh-TW" dirty="0" smtClean="0"/>
              <a:t>,</a:t>
            </a:r>
            <a:r>
              <a:rPr lang="zh-TW" altLang="en-US" dirty="0" smtClean="0"/>
              <a:t>藉由平台功能協助工程人員更精確的調整參數</a:t>
            </a:r>
            <a:r>
              <a:rPr lang="en-US" altLang="zh-TW" dirty="0" smtClean="0"/>
              <a:t>, </a:t>
            </a:r>
            <a:r>
              <a:rPr lang="zh-TW" altLang="en-US" dirty="0" smtClean="0"/>
              <a:t>減少他們的負擔</a:t>
            </a:r>
            <a:endParaRPr lang="en-US" altLang="zh-TW" dirty="0" smtClean="0"/>
          </a:p>
          <a:p>
            <a:pPr marL="228600" indent="-228600">
              <a:buFont typeface="+mj-lt"/>
              <a:buAutoNum type="arabicPeriod"/>
            </a:pPr>
            <a:r>
              <a:rPr lang="zh-TW" altLang="en-US" dirty="0" smtClean="0"/>
              <a:t>首件產品的開線時間會花比較久的時間</a:t>
            </a:r>
            <a:r>
              <a:rPr lang="en-US" altLang="zh-TW" dirty="0" smtClean="0"/>
              <a:t>,</a:t>
            </a:r>
            <a:r>
              <a:rPr lang="zh-TW" altLang="en-US" dirty="0" smtClean="0"/>
              <a:t>藉由這個平台預計能讓開線時間從</a:t>
            </a:r>
            <a:r>
              <a:rPr lang="en-US" altLang="zh-TW" dirty="0" smtClean="0"/>
              <a:t>3-5</a:t>
            </a:r>
            <a:r>
              <a:rPr lang="zh-TW" altLang="en-US" dirty="0" smtClean="0"/>
              <a:t>小時縮短至</a:t>
            </a:r>
            <a:r>
              <a:rPr lang="en-US" altLang="zh-TW" dirty="0" smtClean="0"/>
              <a:t>1</a:t>
            </a:r>
            <a:r>
              <a:rPr lang="zh-TW" altLang="en-US" dirty="0" smtClean="0"/>
              <a:t>小時</a:t>
            </a:r>
            <a:endParaRPr lang="en-US" altLang="zh-TW" dirty="0" smtClean="0"/>
          </a:p>
          <a:p>
            <a:pPr marL="228600" indent="-228600">
              <a:buFont typeface="+mj-lt"/>
              <a:buAutoNum type="arabicPeriod"/>
            </a:pPr>
            <a:r>
              <a:rPr lang="zh-TW" altLang="en-US" dirty="0" smtClean="0"/>
              <a:t>平台能夠即時分析製程關鍵因子</a:t>
            </a:r>
            <a:r>
              <a:rPr lang="en-US" altLang="zh-TW" dirty="0" smtClean="0"/>
              <a:t>,</a:t>
            </a:r>
            <a:r>
              <a:rPr lang="zh-TW" altLang="en-US" dirty="0" smtClean="0"/>
              <a:t>這樣就能提升製程的穩定度</a:t>
            </a:r>
            <a:endParaRPr lang="en-US" altLang="zh-TW" dirty="0" smtClean="0"/>
          </a:p>
          <a:p>
            <a:pPr marL="228600" indent="-228600">
              <a:buFont typeface="+mj-lt"/>
              <a:buAutoNum type="arabicPeriod"/>
            </a:pPr>
            <a:r>
              <a:rPr lang="zh-TW" altLang="en-US" dirty="0" smtClean="0"/>
              <a:t>透過平台自動補償</a:t>
            </a:r>
            <a:r>
              <a:rPr lang="en-US" altLang="zh-TW" dirty="0" smtClean="0"/>
              <a:t>CD</a:t>
            </a:r>
            <a:r>
              <a:rPr lang="zh-TW" altLang="en-US" dirty="0" smtClean="0"/>
              <a:t>值預計能</a:t>
            </a:r>
            <a:r>
              <a:rPr lang="zh-TW" altLang="en-US" dirty="0" smtClean="0"/>
              <a:t>讓</a:t>
            </a:r>
            <a:r>
              <a:rPr lang="en-US" altLang="zh-TW" dirty="0" smtClean="0"/>
              <a:t>PPK</a:t>
            </a:r>
            <a:r>
              <a:rPr lang="zh-TW" altLang="en-US" dirty="0" smtClean="0"/>
              <a:t>提升約</a:t>
            </a:r>
            <a:r>
              <a:rPr lang="en-US" altLang="zh-TW" dirty="0" smtClean="0"/>
              <a:t>2.8%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3799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Smart Prediction</a:t>
            </a:r>
            <a:r>
              <a:rPr lang="zh-TW" altLang="en-US" dirty="0" smtClean="0"/>
              <a:t>是全</a:t>
            </a:r>
            <a:r>
              <a:rPr lang="en-US" altLang="zh-TW" dirty="0" smtClean="0"/>
              <a:t>AUO</a:t>
            </a:r>
            <a:r>
              <a:rPr lang="zh-TW" altLang="en-US" dirty="0" smtClean="0"/>
              <a:t>共通版 </a:t>
            </a:r>
            <a:r>
              <a:rPr lang="en-US" altLang="zh-TW" dirty="0" smtClean="0"/>
              <a:t>, </a:t>
            </a:r>
            <a:r>
              <a:rPr lang="zh-TW" altLang="en-US" dirty="0" smtClean="0"/>
              <a:t>比較沒辦法兼顧各廠的需求，因此我們開發的平台能夠符合</a:t>
            </a:r>
            <a:r>
              <a:rPr lang="en-US" altLang="zh-TW" dirty="0" smtClean="0"/>
              <a:t>L5C</a:t>
            </a:r>
            <a:r>
              <a:rPr lang="zh-TW" altLang="en-US" dirty="0" smtClean="0"/>
              <a:t>廠域的功能及需求 </a:t>
            </a:r>
            <a:r>
              <a:rPr lang="en-US" altLang="zh-TW" dirty="0" smtClean="0"/>
              <a:t>, </a:t>
            </a:r>
            <a:r>
              <a:rPr lang="zh-TW" altLang="en-US" dirty="0" smtClean="0"/>
              <a:t>補足</a:t>
            </a:r>
            <a:r>
              <a:rPr lang="en-US" altLang="zh-TW" dirty="0" smtClean="0"/>
              <a:t>VM</a:t>
            </a:r>
            <a:r>
              <a:rPr lang="zh-TW" altLang="en-US" dirty="0" smtClean="0"/>
              <a:t>的全面性。</a:t>
            </a:r>
            <a:endParaRPr lang="en-US" altLang="zh-TW" dirty="0" smtClean="0"/>
          </a:p>
          <a:p>
            <a:r>
              <a:rPr lang="zh-TW" altLang="en-US" dirty="0" smtClean="0"/>
              <a:t>即時性較高</a:t>
            </a:r>
            <a:r>
              <a:rPr lang="en-US" altLang="zh-TW" dirty="0" smtClean="0"/>
              <a:t>(</a:t>
            </a:r>
            <a:r>
              <a:rPr lang="zh-TW" altLang="en-US" dirty="0" smtClean="0"/>
              <a:t>直接連接資料庫的數據進行分析</a:t>
            </a:r>
            <a:r>
              <a:rPr lang="en-US" altLang="zh-TW" dirty="0" smtClean="0"/>
              <a:t>,</a:t>
            </a:r>
            <a:r>
              <a:rPr lang="zh-TW" altLang="en-US" dirty="0" smtClean="0"/>
              <a:t>不需將資料給</a:t>
            </a:r>
            <a:r>
              <a:rPr lang="en-US" altLang="zh-TW" dirty="0" smtClean="0"/>
              <a:t>SMART</a:t>
            </a:r>
            <a:r>
              <a:rPr lang="zh-TW" altLang="en-US" dirty="0" smtClean="0"/>
              <a:t> </a:t>
            </a:r>
            <a:r>
              <a:rPr lang="en-US" altLang="zh-TW" dirty="0" smtClean="0"/>
              <a:t>PREDICION,</a:t>
            </a:r>
            <a:r>
              <a:rPr lang="zh-TW" altLang="en-US" dirty="0" smtClean="0"/>
              <a:t>在等結果回來</a:t>
            </a:r>
            <a:r>
              <a:rPr lang="en-US" altLang="zh-TW" dirty="0" smtClean="0"/>
              <a:t>,</a:t>
            </a:r>
            <a:r>
              <a:rPr lang="zh-TW" altLang="en-US" dirty="0" smtClean="0"/>
              <a:t>整體流程較久</a:t>
            </a:r>
            <a:endParaRPr lang="en-US" altLang="zh-TW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解讀方式較為直觀</a:t>
            </a:r>
            <a:r>
              <a:rPr lang="en-US" altLang="zh-TW" dirty="0" smtClean="0"/>
              <a:t>(</a:t>
            </a:r>
            <a:r>
              <a:rPr lang="zh-TW" altLang="en-US" dirty="0" smtClean="0"/>
              <a:t>會以圖表搭配數據的方式呈現</a:t>
            </a:r>
            <a:r>
              <a:rPr lang="en-US" altLang="zh-TW" dirty="0" smtClean="0"/>
              <a:t>,</a:t>
            </a:r>
            <a:r>
              <a:rPr lang="zh-TW" altLang="en-US" dirty="0" smtClean="0"/>
              <a:t>加上提供最佳建議值供人員參考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平展性高</a:t>
            </a:r>
            <a:r>
              <a:rPr lang="en-US" altLang="zh-TW" dirty="0" smtClean="0"/>
              <a:t>(EXCEL</a:t>
            </a:r>
            <a:r>
              <a:rPr lang="zh-TW" altLang="en-US" dirty="0" smtClean="0"/>
              <a:t>介面讓工程人員快速上手</a:t>
            </a:r>
            <a:r>
              <a:rPr lang="en-US" altLang="zh-TW" baseline="0" dirty="0" smtClean="0"/>
              <a:t> </a:t>
            </a:r>
            <a:r>
              <a:rPr lang="zh-TW" altLang="en-US" dirty="0" smtClean="0"/>
              <a:t>最佳化參數 提供人員建議值參考</a:t>
            </a:r>
            <a:r>
              <a:rPr lang="en-US" altLang="zh-TW" dirty="0" smtClean="0"/>
              <a:t>)</a:t>
            </a:r>
            <a:endParaRPr lang="zh-TW" altLang="en-US" dirty="0" smtClean="0"/>
          </a:p>
          <a:p>
            <a:endParaRPr lang="en-US" altLang="zh-TW" dirty="0" smtClean="0"/>
          </a:p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7504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0757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專案分成這七個架構</a:t>
            </a:r>
            <a:r>
              <a:rPr lang="en-US" altLang="zh-TW" dirty="0" smtClean="0"/>
              <a:t>:</a:t>
            </a:r>
          </a:p>
          <a:p>
            <a:r>
              <a:rPr lang="zh-TW" altLang="en-US" dirty="0" smtClean="0"/>
              <a:t>平台上會先將數據以視覺化的方式呈現</a:t>
            </a:r>
            <a:r>
              <a:rPr lang="en-US" altLang="zh-TW" dirty="0" smtClean="0"/>
              <a:t>,</a:t>
            </a:r>
            <a:r>
              <a:rPr lang="zh-TW" altLang="en-US" dirty="0" smtClean="0"/>
              <a:t>建立找尋製程關鍵因子的功能</a:t>
            </a:r>
            <a:r>
              <a:rPr lang="en-US" altLang="zh-TW" dirty="0" smtClean="0"/>
              <a:t>,</a:t>
            </a:r>
            <a:r>
              <a:rPr lang="zh-TW" altLang="en-US" dirty="0" smtClean="0"/>
              <a:t>模型健康度管理</a:t>
            </a:r>
            <a:r>
              <a:rPr lang="en-US" altLang="zh-TW" dirty="0" smtClean="0"/>
              <a:t>,</a:t>
            </a:r>
            <a:r>
              <a:rPr lang="zh-TW" altLang="en-US" dirty="0" smtClean="0"/>
              <a:t>提升模型效度</a:t>
            </a:r>
            <a:r>
              <a:rPr lang="en-US" altLang="zh-TW" dirty="0" smtClean="0"/>
              <a:t>,</a:t>
            </a:r>
            <a:r>
              <a:rPr lang="zh-TW" altLang="en-US" dirty="0" smtClean="0"/>
              <a:t>透過一鍵分析的方式提供工程人員最佳參數的建議值</a:t>
            </a:r>
            <a:r>
              <a:rPr lang="en-US" altLang="zh-TW" dirty="0" smtClean="0"/>
              <a:t>,</a:t>
            </a:r>
            <a:r>
              <a:rPr lang="zh-TW" altLang="en-US" dirty="0" smtClean="0"/>
              <a:t>做為決策支援輔助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用到的工具大致上有這四種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應用的廠域包括</a:t>
            </a:r>
            <a:r>
              <a:rPr lang="en-US" altLang="zh-TW" dirty="0" smtClean="0"/>
              <a:t>LC</a:t>
            </a:r>
            <a:r>
              <a:rPr lang="zh-TW" altLang="en-US" dirty="0" smtClean="0"/>
              <a:t> </a:t>
            </a:r>
            <a:r>
              <a:rPr lang="en-US" altLang="zh-TW" dirty="0" smtClean="0"/>
              <a:t>margin</a:t>
            </a:r>
            <a:r>
              <a:rPr lang="en-US" altLang="zh-TW" baseline="0" dirty="0" smtClean="0"/>
              <a:t> VM</a:t>
            </a:r>
            <a:r>
              <a:rPr lang="zh-TW" altLang="en-US" baseline="0" dirty="0" smtClean="0"/>
              <a:t>模組化、</a:t>
            </a:r>
            <a:r>
              <a:rPr lang="en-US" altLang="zh-TW" baseline="0" dirty="0" smtClean="0"/>
              <a:t>PEP1 CD R2R</a:t>
            </a:r>
            <a:r>
              <a:rPr lang="zh-TW" altLang="en-US" baseline="0" dirty="0" smtClean="0"/>
              <a:t>補值、</a:t>
            </a:r>
            <a:r>
              <a:rPr lang="en-US" altLang="zh-TW" baseline="0" dirty="0" smtClean="0"/>
              <a:t>CF</a:t>
            </a:r>
            <a:r>
              <a:rPr lang="zh-TW" altLang="en-US" baseline="0" dirty="0" smtClean="0"/>
              <a:t>開線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6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過去模式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</a:p>
          <a:p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依照新產品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目標需求：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CF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刮膜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+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TFT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膜厚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+ 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壓縮率</a:t>
            </a:r>
            <a:r>
              <a:rPr lang="zh-TW" altLang="en-US" sz="1200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經驗值 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= PSH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預估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依量產機種</a:t>
            </a:r>
            <a:r>
              <a:rPr lang="zh-TW" altLang="en-US" sz="1200" dirty="0" smtClean="0">
                <a:solidFill>
                  <a:srgbClr val="C00000"/>
                </a:solidFill>
                <a:latin typeface="微軟正黑體" panose="020B0604030504040204" pitchFamily="34" charset="-120"/>
              </a:rPr>
              <a:t>搭配猜測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預期目標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RD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依照客戶的亮度、反應時間、對比選定液晶材料，得知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目標值。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符合客戶需求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Cell gap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目標，進行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PSH Target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預估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PSH Target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進行參數調整開線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預測</a:t>
            </a:r>
            <a:r>
              <a:rPr lang="en-US" altLang="zh-TW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LC drop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找到</a:t>
            </a:r>
            <a:r>
              <a:rPr lang="zh-TW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</a:rPr>
              <a:t>灌入液晶的下注點</a:t>
            </a:r>
            <a:endParaRPr lang="en-US" altLang="zh-TW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BD76A-2F67-42F1-9619-1A8D2E5EAE40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2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手繪多邊形 5"/>
          <p:cNvSpPr/>
          <p:nvPr userDrawn="1"/>
        </p:nvSpPr>
        <p:spPr>
          <a:xfrm flipH="1">
            <a:off x="3266853" y="0"/>
            <a:ext cx="5940660" cy="5143500"/>
          </a:xfrm>
          <a:custGeom>
            <a:avLst/>
            <a:gdLst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5143500 w 5143500"/>
              <a:gd name="connsiteY2" fmla="*/ 5143500 h 5143500"/>
              <a:gd name="connsiteX3" fmla="*/ 0 w 5143500"/>
              <a:gd name="connsiteY3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1628775 w 5143500"/>
              <a:gd name="connsiteY2" fmla="*/ 161925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989937 w 6929557"/>
              <a:gd name="connsiteY0" fmla="*/ 5143500 h 6000750"/>
              <a:gd name="connsiteX1" fmla="*/ 989937 w 6929557"/>
              <a:gd name="connsiteY1" fmla="*/ 0 h 6000750"/>
              <a:gd name="connsiteX2" fmla="*/ 3716732 w 6929557"/>
              <a:gd name="connsiteY2" fmla="*/ 0 h 6000750"/>
              <a:gd name="connsiteX3" fmla="*/ 6929558 w 6929557"/>
              <a:gd name="connsiteY3" fmla="*/ 5143500 h 6000750"/>
              <a:gd name="connsiteX4" fmla="*/ 989937 w 6929557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989937 w 6929558"/>
              <a:gd name="connsiteY0" fmla="*/ 5143500 h 6000750"/>
              <a:gd name="connsiteX1" fmla="*/ 989937 w 6929558"/>
              <a:gd name="connsiteY1" fmla="*/ 0 h 6000750"/>
              <a:gd name="connsiteX2" fmla="*/ 3716732 w 6929558"/>
              <a:gd name="connsiteY2" fmla="*/ 0 h 6000750"/>
              <a:gd name="connsiteX3" fmla="*/ 6929558 w 6929558"/>
              <a:gd name="connsiteY3" fmla="*/ 5143500 h 6000750"/>
              <a:gd name="connsiteX4" fmla="*/ 989937 w 6929558"/>
              <a:gd name="connsiteY4" fmla="*/ 5143500 h 6000750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2730539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3744 w 5943365"/>
              <a:gd name="connsiteY0" fmla="*/ 5143500 h 6446838"/>
              <a:gd name="connsiteX1" fmla="*/ 3744 w 5943365"/>
              <a:gd name="connsiteY1" fmla="*/ 0 h 6446838"/>
              <a:gd name="connsiteX2" fmla="*/ 3513518 w 5943365"/>
              <a:gd name="connsiteY2" fmla="*/ 0 h 6446838"/>
              <a:gd name="connsiteX3" fmla="*/ 5943365 w 5943365"/>
              <a:gd name="connsiteY3" fmla="*/ 5143500 h 6446838"/>
              <a:gd name="connsiteX4" fmla="*/ 3744 w 5943365"/>
              <a:gd name="connsiteY4" fmla="*/ 5143500 h 6446838"/>
              <a:gd name="connsiteX0" fmla="*/ 0 w 5939621"/>
              <a:gd name="connsiteY0" fmla="*/ 5143500 h 5143500"/>
              <a:gd name="connsiteX1" fmla="*/ 0 w 5939621"/>
              <a:gd name="connsiteY1" fmla="*/ 0 h 5143500"/>
              <a:gd name="connsiteX2" fmla="*/ 3509774 w 5939621"/>
              <a:gd name="connsiteY2" fmla="*/ 0 h 5143500"/>
              <a:gd name="connsiteX3" fmla="*/ 5939621 w 5939621"/>
              <a:gd name="connsiteY3" fmla="*/ 5143500 h 5143500"/>
              <a:gd name="connsiteX4" fmla="*/ 0 w 5939621"/>
              <a:gd name="connsiteY4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9621" h="5143500">
                <a:moveTo>
                  <a:pt x="0" y="5143500"/>
                </a:moveTo>
                <a:cubicBezTo>
                  <a:pt x="3744" y="3840162"/>
                  <a:pt x="0" y="1714500"/>
                  <a:pt x="0" y="0"/>
                </a:cubicBezTo>
                <a:lnTo>
                  <a:pt x="3509774" y="0"/>
                </a:lnTo>
                <a:lnTo>
                  <a:pt x="5939621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C9E3E5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手繪多邊形 6"/>
          <p:cNvSpPr/>
          <p:nvPr userDrawn="1"/>
        </p:nvSpPr>
        <p:spPr>
          <a:xfrm>
            <a:off x="2093555" y="1086586"/>
            <a:ext cx="7158965" cy="3369032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TW" altLang="en-US" sz="18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pic>
        <p:nvPicPr>
          <p:cNvPr id="8" name="Picture 2" descr="\\Auhqfs01\agm006$\Corpcom\Library\CIS\AUO\Logo Combination\AUOInnovatingLing\AUOlogo_InnovatingLife_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66855" y="1986685"/>
            <a:ext cx="2700300" cy="1599397"/>
          </a:xfrm>
          <a:prstGeom prst="rect">
            <a:avLst/>
          </a:prstGeom>
          <a:noFill/>
        </p:spPr>
      </p:pic>
      <p:sp>
        <p:nvSpPr>
          <p:cNvPr id="9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 6"/>
          <p:cNvSpPr/>
          <p:nvPr userDrawn="1"/>
        </p:nvSpPr>
        <p:spPr>
          <a:xfrm rot="10800000" flipV="1">
            <a:off x="-1" y="1761660"/>
            <a:ext cx="758829" cy="58506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5000"/>
              <a:gd name="connsiteY0" fmla="*/ 10000 h 10000"/>
              <a:gd name="connsiteX1" fmla="*/ 2000 w 5000"/>
              <a:gd name="connsiteY1" fmla="*/ 0 h 10000"/>
              <a:gd name="connsiteX2" fmla="*/ 5000 w 5000"/>
              <a:gd name="connsiteY2" fmla="*/ 0 h 10000"/>
              <a:gd name="connsiteX3" fmla="*/ 5000 w 5000"/>
              <a:gd name="connsiteY3" fmla="*/ 10000 h 10000"/>
              <a:gd name="connsiteX4" fmla="*/ 0 w 5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00" h="10000">
                <a:moveTo>
                  <a:pt x="0" y="10000"/>
                </a:moveTo>
                <a:lnTo>
                  <a:pt x="2000" y="0"/>
                </a:lnTo>
                <a:lnTo>
                  <a:pt x="5000" y="0"/>
                </a:lnTo>
                <a:lnTo>
                  <a:pt x="5000" y="10000"/>
                </a:lnTo>
                <a:lnTo>
                  <a:pt x="0" y="10000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Noto Sans CJK SC Medium" pitchFamily="34" charset="-128"/>
              <a:cs typeface="新細明體" pitchFamily="-65" charset="-120"/>
            </a:endParaRPr>
          </a:p>
        </p:txBody>
      </p:sp>
      <p:sp>
        <p:nvSpPr>
          <p:cNvPr id="12" name="文字版面配置區 15"/>
          <p:cNvSpPr>
            <a:spLocks noGrp="1"/>
          </p:cNvSpPr>
          <p:nvPr>
            <p:ph type="body" sz="quarter" idx="11" hasCustomPrompt="1"/>
          </p:nvPr>
        </p:nvSpPr>
        <p:spPr>
          <a:xfrm>
            <a:off x="836585" y="3651870"/>
            <a:ext cx="7920879" cy="1491630"/>
          </a:xfrm>
        </p:spPr>
        <p:txBody>
          <a:bodyPr anchor="t" anchorCtr="0">
            <a:normAutofit/>
          </a:bodyPr>
          <a:lstStyle>
            <a:lvl1pPr marL="0" indent="0" algn="l" defTabSz="914400" rtl="0" eaLnBrk="1" fontAlgn="auto" latinLnBrk="0" hangingPunct="1">
              <a:spcBef>
                <a:spcPct val="20000"/>
              </a:spcBef>
              <a:spcAft>
                <a:spcPts val="0"/>
              </a:spcAft>
              <a:buFontTx/>
              <a:buNone/>
              <a:defRPr kumimoji="0" lang="en-US" altLang="zh-TW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n-cs"/>
              </a:defRPr>
            </a:lvl1pPr>
          </a:lstStyle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Presenter’s Name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Presenter’s Title / Department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Date YYYY.MM.DD</a:t>
            </a:r>
          </a:p>
          <a:p>
            <a:pPr>
              <a:buFontTx/>
              <a:buNone/>
            </a:pP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Gill Sans MT or </a:t>
            </a:r>
            <a:r>
              <a:rPr lang="zh-TW" altLang="en-US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微軟正黑 </a:t>
            </a:r>
            <a:r>
              <a:rPr lang="en-US" altLang="zh-TW" sz="16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</a:rPr>
              <a:t>16pt</a:t>
            </a:r>
          </a:p>
        </p:txBody>
      </p:sp>
      <p:sp>
        <p:nvSpPr>
          <p:cNvPr id="14" name="標題 13"/>
          <p:cNvSpPr>
            <a:spLocks noGrp="1"/>
          </p:cNvSpPr>
          <p:nvPr>
            <p:ph type="title" hasCustomPrompt="1"/>
          </p:nvPr>
        </p:nvSpPr>
        <p:spPr>
          <a:xfrm>
            <a:off x="752890" y="1671650"/>
            <a:ext cx="8229600" cy="198022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kumimoji="0" lang="zh-TW" altLang="en-US" sz="4400" b="1" i="0" u="none" strike="noStrike" kern="1200" cap="none" spc="0" normalizeH="0" baseline="0" noProof="0">
                <a:ln>
                  <a:noFill/>
                </a:ln>
                <a:solidFill>
                  <a:srgbClr val="0083A2"/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TW" dirty="0" smtClean="0"/>
              <a:t>Presentation Title </a:t>
            </a:r>
            <a:r>
              <a:rPr lang="zh-TW" altLang="en-US" dirty="0" smtClean="0"/>
              <a:t>標題</a:t>
            </a:r>
            <a:br>
              <a:rPr lang="zh-TW" altLang="en-US" dirty="0" smtClean="0"/>
            </a:br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</a:p>
        </p:txBody>
      </p:sp>
      <p:sp>
        <p:nvSpPr>
          <p:cNvPr id="13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  <p:pic>
        <p:nvPicPr>
          <p:cNvPr id="6" name="Picture 2" descr="\\Auhqfs01\agm006$\Corpcom\Library\CIS\AUO\Logo Combination\AUO only\企業標誌 AUO only [轉換]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62310" y="321499"/>
            <a:ext cx="1395156" cy="492087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手繪多邊形 14"/>
          <p:cNvSpPr/>
          <p:nvPr userDrawn="1"/>
        </p:nvSpPr>
        <p:spPr>
          <a:xfrm rot="1500000">
            <a:off x="21596" y="-1034422"/>
            <a:ext cx="261694" cy="5146394"/>
          </a:xfrm>
          <a:custGeom>
            <a:avLst/>
            <a:gdLst>
              <a:gd name="connsiteX0" fmla="*/ 0 w 225024"/>
              <a:gd name="connsiteY0" fmla="*/ 0 h 5940000"/>
              <a:gd name="connsiteX1" fmla="*/ 225024 w 225024"/>
              <a:gd name="connsiteY1" fmla="*/ 0 h 5940000"/>
              <a:gd name="connsiteX2" fmla="*/ 225024 w 225024"/>
              <a:gd name="connsiteY2" fmla="*/ 5940000 h 5940000"/>
              <a:gd name="connsiteX3" fmla="*/ 0 w 225024"/>
              <a:gd name="connsiteY3" fmla="*/ 5940000 h 5940000"/>
              <a:gd name="connsiteX4" fmla="*/ 0 w 225024"/>
              <a:gd name="connsiteY4" fmla="*/ 0 h 5940000"/>
              <a:gd name="connsiteX0" fmla="*/ 13204 w 238228"/>
              <a:gd name="connsiteY0" fmla="*/ 0 h 5940000"/>
              <a:gd name="connsiteX1" fmla="*/ 238228 w 238228"/>
              <a:gd name="connsiteY1" fmla="*/ 0 h 5940000"/>
              <a:gd name="connsiteX2" fmla="*/ 238228 w 238228"/>
              <a:gd name="connsiteY2" fmla="*/ 5940000 h 5940000"/>
              <a:gd name="connsiteX3" fmla="*/ 13204 w 238228"/>
              <a:gd name="connsiteY3" fmla="*/ 5940000 h 5940000"/>
              <a:gd name="connsiteX4" fmla="*/ 0 w 238228"/>
              <a:gd name="connsiteY4" fmla="*/ 4730313 h 5940000"/>
              <a:gd name="connsiteX5" fmla="*/ 13204 w 238228"/>
              <a:gd name="connsiteY5" fmla="*/ 0 h 5940000"/>
              <a:gd name="connsiteX0" fmla="*/ 13204 w 238228"/>
              <a:gd name="connsiteY0" fmla="*/ 0 h 5940000"/>
              <a:gd name="connsiteX1" fmla="*/ 238228 w 238228"/>
              <a:gd name="connsiteY1" fmla="*/ 0 h 5940000"/>
              <a:gd name="connsiteX2" fmla="*/ 233662 w 238228"/>
              <a:gd name="connsiteY2" fmla="*/ 5231404 h 5940000"/>
              <a:gd name="connsiteX3" fmla="*/ 238228 w 238228"/>
              <a:gd name="connsiteY3" fmla="*/ 5940000 h 5940000"/>
              <a:gd name="connsiteX4" fmla="*/ 13204 w 238228"/>
              <a:gd name="connsiteY4" fmla="*/ 5940000 h 5940000"/>
              <a:gd name="connsiteX5" fmla="*/ 0 w 238228"/>
              <a:gd name="connsiteY5" fmla="*/ 4730313 h 5940000"/>
              <a:gd name="connsiteX6" fmla="*/ 13204 w 238228"/>
              <a:gd name="connsiteY6" fmla="*/ 0 h 5940000"/>
              <a:gd name="connsiteX0" fmla="*/ 13204 w 238228"/>
              <a:gd name="connsiteY0" fmla="*/ 5940000 h 6031440"/>
              <a:gd name="connsiteX1" fmla="*/ 0 w 238228"/>
              <a:gd name="connsiteY1" fmla="*/ 4730313 h 6031440"/>
              <a:gd name="connsiteX2" fmla="*/ 13204 w 238228"/>
              <a:gd name="connsiteY2" fmla="*/ 0 h 6031440"/>
              <a:gd name="connsiteX3" fmla="*/ 238228 w 238228"/>
              <a:gd name="connsiteY3" fmla="*/ 0 h 6031440"/>
              <a:gd name="connsiteX4" fmla="*/ 233662 w 238228"/>
              <a:gd name="connsiteY4" fmla="*/ 5231404 h 6031440"/>
              <a:gd name="connsiteX5" fmla="*/ 238228 w 238228"/>
              <a:gd name="connsiteY5" fmla="*/ 5940000 h 6031440"/>
              <a:gd name="connsiteX6" fmla="*/ 104644 w 238228"/>
              <a:gd name="connsiteY6" fmla="*/ 6031440 h 6031440"/>
              <a:gd name="connsiteX0" fmla="*/ 13204 w 238228"/>
              <a:gd name="connsiteY0" fmla="*/ 5940000 h 5940000"/>
              <a:gd name="connsiteX1" fmla="*/ 0 w 238228"/>
              <a:gd name="connsiteY1" fmla="*/ 4730313 h 5940000"/>
              <a:gd name="connsiteX2" fmla="*/ 13204 w 238228"/>
              <a:gd name="connsiteY2" fmla="*/ 0 h 5940000"/>
              <a:gd name="connsiteX3" fmla="*/ 238228 w 238228"/>
              <a:gd name="connsiteY3" fmla="*/ 0 h 5940000"/>
              <a:gd name="connsiteX4" fmla="*/ 233662 w 238228"/>
              <a:gd name="connsiteY4" fmla="*/ 5231404 h 5940000"/>
              <a:gd name="connsiteX5" fmla="*/ 238228 w 238228"/>
              <a:gd name="connsiteY5" fmla="*/ 5940000 h 5940000"/>
              <a:gd name="connsiteX0" fmla="*/ 13204 w 238228"/>
              <a:gd name="connsiteY0" fmla="*/ 5940000 h 5940000"/>
              <a:gd name="connsiteX1" fmla="*/ 0 w 238228"/>
              <a:gd name="connsiteY1" fmla="*/ 4730313 h 5940000"/>
              <a:gd name="connsiteX2" fmla="*/ 13204 w 238228"/>
              <a:gd name="connsiteY2" fmla="*/ 0 h 5940000"/>
              <a:gd name="connsiteX3" fmla="*/ 238228 w 238228"/>
              <a:gd name="connsiteY3" fmla="*/ 0 h 5940000"/>
              <a:gd name="connsiteX4" fmla="*/ 233662 w 238228"/>
              <a:gd name="connsiteY4" fmla="*/ 5231404 h 5940000"/>
              <a:gd name="connsiteX0" fmla="*/ 0 w 238228"/>
              <a:gd name="connsiteY0" fmla="*/ 4730313 h 5231404"/>
              <a:gd name="connsiteX1" fmla="*/ 13204 w 238228"/>
              <a:gd name="connsiteY1" fmla="*/ 0 h 5231404"/>
              <a:gd name="connsiteX2" fmla="*/ 238228 w 238228"/>
              <a:gd name="connsiteY2" fmla="*/ 0 h 5231404"/>
              <a:gd name="connsiteX3" fmla="*/ 233662 w 238228"/>
              <a:gd name="connsiteY3" fmla="*/ 5231404 h 5231404"/>
              <a:gd name="connsiteX0" fmla="*/ 25527 w 263755"/>
              <a:gd name="connsiteY0" fmla="*/ 5354752 h 5855843"/>
              <a:gd name="connsiteX1" fmla="*/ 31368 w 263755"/>
              <a:gd name="connsiteY1" fmla="*/ 788385 h 5855843"/>
              <a:gd name="connsiteX2" fmla="*/ 38731 w 263755"/>
              <a:gd name="connsiteY2" fmla="*/ 624439 h 5855843"/>
              <a:gd name="connsiteX3" fmla="*/ 263755 w 263755"/>
              <a:gd name="connsiteY3" fmla="*/ 624439 h 5855843"/>
              <a:gd name="connsiteX4" fmla="*/ 259189 w 263755"/>
              <a:gd name="connsiteY4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276123"/>
              <a:gd name="connsiteY0" fmla="*/ 5354752 h 5855843"/>
              <a:gd name="connsiteX1" fmla="*/ 31368 w 276123"/>
              <a:gd name="connsiteY1" fmla="*/ 788385 h 5855843"/>
              <a:gd name="connsiteX2" fmla="*/ 38731 w 276123"/>
              <a:gd name="connsiteY2" fmla="*/ 624439 h 5855843"/>
              <a:gd name="connsiteX3" fmla="*/ 263755 w 276123"/>
              <a:gd name="connsiteY3" fmla="*/ 624439 h 5855843"/>
              <a:gd name="connsiteX4" fmla="*/ 276123 w 276123"/>
              <a:gd name="connsiteY4" fmla="*/ 709449 h 5855843"/>
              <a:gd name="connsiteX5" fmla="*/ 259189 w 276123"/>
              <a:gd name="connsiteY5" fmla="*/ 5855843 h 5855843"/>
              <a:gd name="connsiteX0" fmla="*/ 25527 w 303320"/>
              <a:gd name="connsiteY0" fmla="*/ 5517200 h 6018291"/>
              <a:gd name="connsiteX1" fmla="*/ 31368 w 303320"/>
              <a:gd name="connsiteY1" fmla="*/ 950833 h 6018291"/>
              <a:gd name="connsiteX2" fmla="*/ 38731 w 303320"/>
              <a:gd name="connsiteY2" fmla="*/ 786887 h 6018291"/>
              <a:gd name="connsiteX3" fmla="*/ 263755 w 303320"/>
              <a:gd name="connsiteY3" fmla="*/ 786887 h 6018291"/>
              <a:gd name="connsiteX4" fmla="*/ 276123 w 303320"/>
              <a:gd name="connsiteY4" fmla="*/ 871897 h 6018291"/>
              <a:gd name="connsiteX5" fmla="*/ 259189 w 303320"/>
              <a:gd name="connsiteY5" fmla="*/ 6018291 h 6018291"/>
              <a:gd name="connsiteX0" fmla="*/ 27588 w 278184"/>
              <a:gd name="connsiteY0" fmla="*/ 5517204 h 6018295"/>
              <a:gd name="connsiteX1" fmla="*/ 33429 w 278184"/>
              <a:gd name="connsiteY1" fmla="*/ 950837 h 6018295"/>
              <a:gd name="connsiteX2" fmla="*/ 40792 w 278184"/>
              <a:gd name="connsiteY2" fmla="*/ 786891 h 6018295"/>
              <a:gd name="connsiteX3" fmla="*/ 278184 w 278184"/>
              <a:gd name="connsiteY3" fmla="*/ 871901 h 6018295"/>
              <a:gd name="connsiteX4" fmla="*/ 261250 w 278184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34378 w 316483"/>
              <a:gd name="connsiteY0" fmla="*/ 5517204 h 6018295"/>
              <a:gd name="connsiteX1" fmla="*/ 40219 w 316483"/>
              <a:gd name="connsiteY1" fmla="*/ 950837 h 6018295"/>
              <a:gd name="connsiteX2" fmla="*/ 275691 w 316483"/>
              <a:gd name="connsiteY2" fmla="*/ 597150 h 6018295"/>
              <a:gd name="connsiteX3" fmla="*/ 284974 w 316483"/>
              <a:gd name="connsiteY3" fmla="*/ 871901 h 6018295"/>
              <a:gd name="connsiteX4" fmla="*/ 268040 w 316483"/>
              <a:gd name="connsiteY4" fmla="*/ 6018295 h 6018295"/>
              <a:gd name="connsiteX0" fmla="*/ 69355 w 319951"/>
              <a:gd name="connsiteY0" fmla="*/ 5517204 h 6018295"/>
              <a:gd name="connsiteX1" fmla="*/ 75196 w 319951"/>
              <a:gd name="connsiteY1" fmla="*/ 950837 h 6018295"/>
              <a:gd name="connsiteX2" fmla="*/ 188304 w 319951"/>
              <a:gd name="connsiteY2" fmla="*/ 654210 h 6018295"/>
              <a:gd name="connsiteX3" fmla="*/ 319951 w 319951"/>
              <a:gd name="connsiteY3" fmla="*/ 871901 h 6018295"/>
              <a:gd name="connsiteX4" fmla="*/ 303017 w 319951"/>
              <a:gd name="connsiteY4" fmla="*/ 6018295 h 6018295"/>
              <a:gd name="connsiteX0" fmla="*/ 53084 w 303680"/>
              <a:gd name="connsiteY0" fmla="*/ 5517204 h 6018295"/>
              <a:gd name="connsiteX1" fmla="*/ 58925 w 303680"/>
              <a:gd name="connsiteY1" fmla="*/ 950837 h 6018295"/>
              <a:gd name="connsiteX2" fmla="*/ 188304 w 303680"/>
              <a:gd name="connsiteY2" fmla="*/ 795595 h 6018295"/>
              <a:gd name="connsiteX3" fmla="*/ 303680 w 303680"/>
              <a:gd name="connsiteY3" fmla="*/ 871901 h 6018295"/>
              <a:gd name="connsiteX4" fmla="*/ 286746 w 303680"/>
              <a:gd name="connsiteY4" fmla="*/ 6018295 h 6018295"/>
              <a:gd name="connsiteX0" fmla="*/ 16696 w 267292"/>
              <a:gd name="connsiteY0" fmla="*/ 5517204 h 6018295"/>
              <a:gd name="connsiteX1" fmla="*/ 22537 w 267292"/>
              <a:gd name="connsiteY1" fmla="*/ 950837 h 6018295"/>
              <a:gd name="connsiteX2" fmla="*/ 151916 w 267292"/>
              <a:gd name="connsiteY2" fmla="*/ 795595 h 6018295"/>
              <a:gd name="connsiteX3" fmla="*/ 267292 w 267292"/>
              <a:gd name="connsiteY3" fmla="*/ 871901 h 6018295"/>
              <a:gd name="connsiteX4" fmla="*/ 250358 w 267292"/>
              <a:gd name="connsiteY4" fmla="*/ 6018295 h 6018295"/>
              <a:gd name="connsiteX0" fmla="*/ 16696 w 267292"/>
              <a:gd name="connsiteY0" fmla="*/ 5517204 h 6018295"/>
              <a:gd name="connsiteX1" fmla="*/ 22537 w 267292"/>
              <a:gd name="connsiteY1" fmla="*/ 950837 h 6018295"/>
              <a:gd name="connsiteX2" fmla="*/ 151916 w 267292"/>
              <a:gd name="connsiteY2" fmla="*/ 795595 h 6018295"/>
              <a:gd name="connsiteX3" fmla="*/ 267292 w 267292"/>
              <a:gd name="connsiteY3" fmla="*/ 871901 h 6018295"/>
              <a:gd name="connsiteX4" fmla="*/ 250358 w 267292"/>
              <a:gd name="connsiteY4" fmla="*/ 6018295 h 6018295"/>
              <a:gd name="connsiteX0" fmla="*/ 11098 w 261694"/>
              <a:gd name="connsiteY0" fmla="*/ 5517204 h 6018295"/>
              <a:gd name="connsiteX1" fmla="*/ 16939 w 261694"/>
              <a:gd name="connsiteY1" fmla="*/ 950837 h 6018295"/>
              <a:gd name="connsiteX2" fmla="*/ 146318 w 261694"/>
              <a:gd name="connsiteY2" fmla="*/ 795595 h 6018295"/>
              <a:gd name="connsiteX3" fmla="*/ 261694 w 261694"/>
              <a:gd name="connsiteY3" fmla="*/ 871901 h 6018295"/>
              <a:gd name="connsiteX4" fmla="*/ 244760 w 261694"/>
              <a:gd name="connsiteY4" fmla="*/ 6018295 h 6018295"/>
              <a:gd name="connsiteX0" fmla="*/ 11098 w 267554"/>
              <a:gd name="connsiteY0" fmla="*/ 5517204 h 6018295"/>
              <a:gd name="connsiteX1" fmla="*/ 16939 w 267554"/>
              <a:gd name="connsiteY1" fmla="*/ 950837 h 6018295"/>
              <a:gd name="connsiteX2" fmla="*/ 146318 w 267554"/>
              <a:gd name="connsiteY2" fmla="*/ 795595 h 6018295"/>
              <a:gd name="connsiteX3" fmla="*/ 261694 w 267554"/>
              <a:gd name="connsiteY3" fmla="*/ 871901 h 6018295"/>
              <a:gd name="connsiteX4" fmla="*/ 244760 w 267554"/>
              <a:gd name="connsiteY4" fmla="*/ 6018295 h 6018295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271176"/>
              <a:gd name="connsiteY0" fmla="*/ 4734765 h 5235856"/>
              <a:gd name="connsiteX1" fmla="*/ 20561 w 271176"/>
              <a:gd name="connsiteY1" fmla="*/ 168398 h 5235856"/>
              <a:gd name="connsiteX2" fmla="*/ 149940 w 271176"/>
              <a:gd name="connsiteY2" fmla="*/ 13156 h 5235856"/>
              <a:gd name="connsiteX3" fmla="*/ 265316 w 271176"/>
              <a:gd name="connsiteY3" fmla="*/ 89462 h 5235856"/>
              <a:gd name="connsiteX4" fmla="*/ 248382 w 271176"/>
              <a:gd name="connsiteY4" fmla="*/ 5235856 h 5235856"/>
              <a:gd name="connsiteX0" fmla="*/ 14720 w 300269"/>
              <a:gd name="connsiteY0" fmla="*/ 4793681 h 5294772"/>
              <a:gd name="connsiteX1" fmla="*/ 20561 w 300269"/>
              <a:gd name="connsiteY1" fmla="*/ 227314 h 5294772"/>
              <a:gd name="connsiteX2" fmla="*/ 149940 w 300269"/>
              <a:gd name="connsiteY2" fmla="*/ 72072 h 5294772"/>
              <a:gd name="connsiteX3" fmla="*/ 265316 w 300269"/>
              <a:gd name="connsiteY3" fmla="*/ 148378 h 5294772"/>
              <a:gd name="connsiteX4" fmla="*/ 248382 w 300269"/>
              <a:gd name="connsiteY4" fmla="*/ 5294772 h 5294772"/>
              <a:gd name="connsiteX0" fmla="*/ 14720 w 300269"/>
              <a:gd name="connsiteY0" fmla="*/ 4793681 h 5294772"/>
              <a:gd name="connsiteX1" fmla="*/ 20561 w 300269"/>
              <a:gd name="connsiteY1" fmla="*/ 227314 h 5294772"/>
              <a:gd name="connsiteX2" fmla="*/ 149940 w 300269"/>
              <a:gd name="connsiteY2" fmla="*/ 72072 h 5294772"/>
              <a:gd name="connsiteX3" fmla="*/ 265316 w 300269"/>
              <a:gd name="connsiteY3" fmla="*/ 148378 h 5294772"/>
              <a:gd name="connsiteX4" fmla="*/ 248382 w 300269"/>
              <a:gd name="connsiteY4" fmla="*/ 5294772 h 5294772"/>
              <a:gd name="connsiteX0" fmla="*/ 11098 w 296647"/>
              <a:gd name="connsiteY0" fmla="*/ 4793681 h 5294772"/>
              <a:gd name="connsiteX1" fmla="*/ 16939 w 296647"/>
              <a:gd name="connsiteY1" fmla="*/ 227314 h 5294772"/>
              <a:gd name="connsiteX2" fmla="*/ 146318 w 296647"/>
              <a:gd name="connsiteY2" fmla="*/ 72072 h 5294772"/>
              <a:gd name="connsiteX3" fmla="*/ 261694 w 296647"/>
              <a:gd name="connsiteY3" fmla="*/ 148378 h 5294772"/>
              <a:gd name="connsiteX4" fmla="*/ 244760 w 296647"/>
              <a:gd name="connsiteY4" fmla="*/ 5294772 h 5294772"/>
              <a:gd name="connsiteX0" fmla="*/ 11098 w 296647"/>
              <a:gd name="connsiteY0" fmla="*/ 4793681 h 5294772"/>
              <a:gd name="connsiteX1" fmla="*/ 16939 w 296647"/>
              <a:gd name="connsiteY1" fmla="*/ 227314 h 5294772"/>
              <a:gd name="connsiteX2" fmla="*/ 146318 w 296647"/>
              <a:gd name="connsiteY2" fmla="*/ 72072 h 5294772"/>
              <a:gd name="connsiteX3" fmla="*/ 261694 w 296647"/>
              <a:gd name="connsiteY3" fmla="*/ 148378 h 5294772"/>
              <a:gd name="connsiteX4" fmla="*/ 244760 w 296647"/>
              <a:gd name="connsiteY4" fmla="*/ 5294772 h 5294772"/>
              <a:gd name="connsiteX0" fmla="*/ 11098 w 261694"/>
              <a:gd name="connsiteY0" fmla="*/ 4721609 h 5222700"/>
              <a:gd name="connsiteX1" fmla="*/ 16939 w 261694"/>
              <a:gd name="connsiteY1" fmla="*/ 155242 h 5222700"/>
              <a:gd name="connsiteX2" fmla="*/ 146318 w 261694"/>
              <a:gd name="connsiteY2" fmla="*/ 0 h 5222700"/>
              <a:gd name="connsiteX3" fmla="*/ 261694 w 261694"/>
              <a:gd name="connsiteY3" fmla="*/ 76306 h 5222700"/>
              <a:gd name="connsiteX4" fmla="*/ 244760 w 261694"/>
              <a:gd name="connsiteY4" fmla="*/ 5222700 h 5222700"/>
              <a:gd name="connsiteX0" fmla="*/ 11098 w 261694"/>
              <a:gd name="connsiteY0" fmla="*/ 5489879 h 5990970"/>
              <a:gd name="connsiteX1" fmla="*/ 16939 w 261694"/>
              <a:gd name="connsiteY1" fmla="*/ 923512 h 5990970"/>
              <a:gd name="connsiteX2" fmla="*/ 261694 w 261694"/>
              <a:gd name="connsiteY2" fmla="*/ 844576 h 5990970"/>
              <a:gd name="connsiteX3" fmla="*/ 244760 w 261694"/>
              <a:gd name="connsiteY3" fmla="*/ 5990970 h 5990970"/>
              <a:gd name="connsiteX0" fmla="*/ 11098 w 261694"/>
              <a:gd name="connsiteY0" fmla="*/ 5340584 h 5841675"/>
              <a:gd name="connsiteX1" fmla="*/ 16939 w 261694"/>
              <a:gd name="connsiteY1" fmla="*/ 774217 h 5841675"/>
              <a:gd name="connsiteX2" fmla="*/ 261694 w 261694"/>
              <a:gd name="connsiteY2" fmla="*/ 695281 h 5841675"/>
              <a:gd name="connsiteX3" fmla="*/ 244760 w 261694"/>
              <a:gd name="connsiteY3" fmla="*/ 5841675 h 5841675"/>
              <a:gd name="connsiteX0" fmla="*/ 11098 w 261694"/>
              <a:gd name="connsiteY0" fmla="*/ 4645303 h 5146394"/>
              <a:gd name="connsiteX1" fmla="*/ 16939 w 261694"/>
              <a:gd name="connsiteY1" fmla="*/ 78936 h 5146394"/>
              <a:gd name="connsiteX2" fmla="*/ 261694 w 261694"/>
              <a:gd name="connsiteY2" fmla="*/ 0 h 5146394"/>
              <a:gd name="connsiteX3" fmla="*/ 244760 w 261694"/>
              <a:gd name="connsiteY3" fmla="*/ 5146394 h 51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94" h="5146394">
                <a:moveTo>
                  <a:pt x="11098" y="4645303"/>
                </a:moveTo>
                <a:cubicBezTo>
                  <a:pt x="12071" y="3884242"/>
                  <a:pt x="0" y="863376"/>
                  <a:pt x="16939" y="78936"/>
                </a:cubicBezTo>
                <a:cubicBezTo>
                  <a:pt x="108409" y="43851"/>
                  <a:pt x="143744" y="42053"/>
                  <a:pt x="261694" y="0"/>
                </a:cubicBezTo>
                <a:cubicBezTo>
                  <a:pt x="256049" y="1715465"/>
                  <a:pt x="250405" y="3430929"/>
                  <a:pt x="244760" y="5146394"/>
                </a:cubicBezTo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Noto Sans CJK SC Medium" pitchFamily="34" charset="-128"/>
              <a:cs typeface="新細明體" pitchFamily="-65" charset="-120"/>
            </a:endParaRPr>
          </a:p>
        </p:txBody>
      </p:sp>
      <p:sp>
        <p:nvSpPr>
          <p:cNvPr id="16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1871700" y="1959683"/>
            <a:ext cx="6975775" cy="2862317"/>
          </a:xfrm>
        </p:spPr>
        <p:txBody>
          <a:bodyPr>
            <a:normAutofit/>
          </a:bodyPr>
          <a:lstStyle>
            <a:lvl1pPr>
              <a:buNone/>
              <a:defRPr sz="30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r>
              <a:rPr lang="en-US" altLang="zh-TW" dirty="0" smtClean="0"/>
              <a:t>Divider Title </a:t>
            </a:r>
            <a:r>
              <a:rPr lang="zh-TW" altLang="en-US" dirty="0" smtClean="0"/>
              <a:t>分隔頁</a:t>
            </a:r>
          </a:p>
          <a:p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 9"/>
          <p:cNvSpPr/>
          <p:nvPr userDrawn="1"/>
        </p:nvSpPr>
        <p:spPr>
          <a:xfrm rot="10800000" flipH="1">
            <a:off x="0" y="-22579"/>
            <a:ext cx="4945870" cy="5166077"/>
          </a:xfrm>
          <a:custGeom>
            <a:avLst/>
            <a:gdLst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5143500 w 5143500"/>
              <a:gd name="connsiteY2" fmla="*/ 5143500 h 5143500"/>
              <a:gd name="connsiteX3" fmla="*/ 0 w 5143500"/>
              <a:gd name="connsiteY3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1628775 w 5143500"/>
              <a:gd name="connsiteY2" fmla="*/ 161925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43500"/>
              <a:gd name="connsiteX1" fmla="*/ 0 w 5143500"/>
              <a:gd name="connsiteY1" fmla="*/ 0 h 5143500"/>
              <a:gd name="connsiteX2" fmla="*/ 2726795 w 5143500"/>
              <a:gd name="connsiteY2" fmla="*/ 0 h 5143500"/>
              <a:gd name="connsiteX3" fmla="*/ 5143500 w 5143500"/>
              <a:gd name="connsiteY3" fmla="*/ 5143500 h 5143500"/>
              <a:gd name="connsiteX4" fmla="*/ 0 w 5143500"/>
              <a:gd name="connsiteY4" fmla="*/ 5143500 h 5143500"/>
              <a:gd name="connsiteX0" fmla="*/ 0 w 5143500"/>
              <a:gd name="connsiteY0" fmla="*/ 5143500 h 5166077"/>
              <a:gd name="connsiteX1" fmla="*/ 0 w 5143500"/>
              <a:gd name="connsiteY1" fmla="*/ 0 h 5166077"/>
              <a:gd name="connsiteX2" fmla="*/ 2726795 w 5143500"/>
              <a:gd name="connsiteY2" fmla="*/ 0 h 5166077"/>
              <a:gd name="connsiteX3" fmla="*/ 5143500 w 5143500"/>
              <a:gd name="connsiteY3" fmla="*/ 5143500 h 5166077"/>
              <a:gd name="connsiteX4" fmla="*/ 209782 w 5143500"/>
              <a:gd name="connsiteY4" fmla="*/ 5166077 h 5166077"/>
              <a:gd name="connsiteX5" fmla="*/ 0 w 5143500"/>
              <a:gd name="connsiteY5" fmla="*/ 5143500 h 5166077"/>
              <a:gd name="connsiteX0" fmla="*/ 0 w 5143500"/>
              <a:gd name="connsiteY0" fmla="*/ 5143500 h 5166077"/>
              <a:gd name="connsiteX1" fmla="*/ 0 w 5143500"/>
              <a:gd name="connsiteY1" fmla="*/ 0 h 5166077"/>
              <a:gd name="connsiteX2" fmla="*/ 198495 w 5143500"/>
              <a:gd name="connsiteY2" fmla="*/ 18342 h 5166077"/>
              <a:gd name="connsiteX3" fmla="*/ 2726795 w 5143500"/>
              <a:gd name="connsiteY3" fmla="*/ 0 h 5166077"/>
              <a:gd name="connsiteX4" fmla="*/ 5143500 w 5143500"/>
              <a:gd name="connsiteY4" fmla="*/ 5143500 h 5166077"/>
              <a:gd name="connsiteX5" fmla="*/ 209782 w 5143500"/>
              <a:gd name="connsiteY5" fmla="*/ 5166077 h 5166077"/>
              <a:gd name="connsiteX6" fmla="*/ 0 w 5143500"/>
              <a:gd name="connsiteY6" fmla="*/ 5143500 h 5166077"/>
              <a:gd name="connsiteX0" fmla="*/ 0 w 5143500"/>
              <a:gd name="connsiteY0" fmla="*/ 5143500 h 5166077"/>
              <a:gd name="connsiteX1" fmla="*/ 198495 w 5143500"/>
              <a:gd name="connsiteY1" fmla="*/ 18342 h 5166077"/>
              <a:gd name="connsiteX2" fmla="*/ 2726795 w 5143500"/>
              <a:gd name="connsiteY2" fmla="*/ 0 h 5166077"/>
              <a:gd name="connsiteX3" fmla="*/ 5143500 w 5143500"/>
              <a:gd name="connsiteY3" fmla="*/ 5143500 h 5166077"/>
              <a:gd name="connsiteX4" fmla="*/ 209782 w 5143500"/>
              <a:gd name="connsiteY4" fmla="*/ 5166077 h 5166077"/>
              <a:gd name="connsiteX5" fmla="*/ 0 w 5143500"/>
              <a:gd name="connsiteY5" fmla="*/ 5143500 h 5166077"/>
              <a:gd name="connsiteX0" fmla="*/ 11287 w 4945005"/>
              <a:gd name="connsiteY0" fmla="*/ 5166077 h 5166077"/>
              <a:gd name="connsiteX1" fmla="*/ 0 w 4945005"/>
              <a:gd name="connsiteY1" fmla="*/ 18342 h 5166077"/>
              <a:gd name="connsiteX2" fmla="*/ 2528300 w 4945005"/>
              <a:gd name="connsiteY2" fmla="*/ 0 h 5166077"/>
              <a:gd name="connsiteX3" fmla="*/ 4945005 w 4945005"/>
              <a:gd name="connsiteY3" fmla="*/ 5143500 h 5166077"/>
              <a:gd name="connsiteX4" fmla="*/ 11287 w 4945005"/>
              <a:gd name="connsiteY4" fmla="*/ 5166077 h 516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5005" h="5166077">
                <a:moveTo>
                  <a:pt x="11287" y="5166077"/>
                </a:moveTo>
                <a:cubicBezTo>
                  <a:pt x="7525" y="3450165"/>
                  <a:pt x="3762" y="1734254"/>
                  <a:pt x="0" y="18342"/>
                </a:cubicBezTo>
                <a:lnTo>
                  <a:pt x="2528300" y="0"/>
                </a:lnTo>
                <a:lnTo>
                  <a:pt x="4945005" y="5143500"/>
                </a:lnTo>
                <a:lnTo>
                  <a:pt x="11287" y="5166077"/>
                </a:lnTo>
                <a:close/>
              </a:path>
            </a:pathLst>
          </a:cu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4436985" y="996575"/>
            <a:ext cx="4455495" cy="3582397"/>
          </a:xfrm>
        </p:spPr>
        <p:txBody>
          <a:bodyPr/>
          <a:lstStyle>
            <a:lvl1pPr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baseline="0">
                <a:solidFill>
                  <a:srgbClr val="333333"/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r>
              <a:rPr lang="en-US" altLang="zh-TW" dirty="0" smtClean="0"/>
              <a:t>Gill Sans MT</a:t>
            </a:r>
          </a:p>
          <a:p>
            <a:r>
              <a:rPr lang="zh-TW" altLang="en-US" dirty="0" smtClean="0"/>
              <a:t>微軟正黑</a:t>
            </a:r>
          </a:p>
        </p:txBody>
      </p:sp>
      <p:sp>
        <p:nvSpPr>
          <p:cNvPr id="13" name="手繪多邊形 12"/>
          <p:cNvSpPr/>
          <p:nvPr userDrawn="1"/>
        </p:nvSpPr>
        <p:spPr>
          <a:xfrm rot="1500000">
            <a:off x="3274340" y="-361683"/>
            <a:ext cx="228474" cy="5876770"/>
          </a:xfrm>
          <a:custGeom>
            <a:avLst/>
            <a:gdLst>
              <a:gd name="connsiteX0" fmla="*/ 0 w 225024"/>
              <a:gd name="connsiteY0" fmla="*/ 0 h 5940000"/>
              <a:gd name="connsiteX1" fmla="*/ 225024 w 225024"/>
              <a:gd name="connsiteY1" fmla="*/ 0 h 5940000"/>
              <a:gd name="connsiteX2" fmla="*/ 225024 w 225024"/>
              <a:gd name="connsiteY2" fmla="*/ 5940000 h 5940000"/>
              <a:gd name="connsiteX3" fmla="*/ 0 w 225024"/>
              <a:gd name="connsiteY3" fmla="*/ 5940000 h 5940000"/>
              <a:gd name="connsiteX4" fmla="*/ 0 w 225024"/>
              <a:gd name="connsiteY4" fmla="*/ 0 h 5940000"/>
              <a:gd name="connsiteX0" fmla="*/ 9369 w 234393"/>
              <a:gd name="connsiteY0" fmla="*/ 0 h 5940000"/>
              <a:gd name="connsiteX1" fmla="*/ 234393 w 234393"/>
              <a:gd name="connsiteY1" fmla="*/ 0 h 5940000"/>
              <a:gd name="connsiteX2" fmla="*/ 234393 w 234393"/>
              <a:gd name="connsiteY2" fmla="*/ 5940000 h 5940000"/>
              <a:gd name="connsiteX3" fmla="*/ 9369 w 234393"/>
              <a:gd name="connsiteY3" fmla="*/ 5940000 h 5940000"/>
              <a:gd name="connsiteX4" fmla="*/ 0 w 234393"/>
              <a:gd name="connsiteY4" fmla="*/ 159259 h 5940000"/>
              <a:gd name="connsiteX5" fmla="*/ 9369 w 234393"/>
              <a:gd name="connsiteY5" fmla="*/ 0 h 5940000"/>
              <a:gd name="connsiteX0" fmla="*/ 9369 w 234393"/>
              <a:gd name="connsiteY0" fmla="*/ 0 h 5940000"/>
              <a:gd name="connsiteX1" fmla="*/ 234393 w 234393"/>
              <a:gd name="connsiteY1" fmla="*/ 0 h 5940000"/>
              <a:gd name="connsiteX2" fmla="*/ 228474 w 234393"/>
              <a:gd name="connsiteY2" fmla="*/ 63230 h 5940000"/>
              <a:gd name="connsiteX3" fmla="*/ 234393 w 234393"/>
              <a:gd name="connsiteY3" fmla="*/ 5940000 h 5940000"/>
              <a:gd name="connsiteX4" fmla="*/ 9369 w 234393"/>
              <a:gd name="connsiteY4" fmla="*/ 5940000 h 5940000"/>
              <a:gd name="connsiteX5" fmla="*/ 0 w 234393"/>
              <a:gd name="connsiteY5" fmla="*/ 159259 h 5940000"/>
              <a:gd name="connsiteX6" fmla="*/ 9369 w 234393"/>
              <a:gd name="connsiteY6" fmla="*/ 0 h 5940000"/>
              <a:gd name="connsiteX0" fmla="*/ 9369 w 234393"/>
              <a:gd name="connsiteY0" fmla="*/ 0 h 5940000"/>
              <a:gd name="connsiteX1" fmla="*/ 228474 w 234393"/>
              <a:gd name="connsiteY1" fmla="*/ 63230 h 5940000"/>
              <a:gd name="connsiteX2" fmla="*/ 234393 w 234393"/>
              <a:gd name="connsiteY2" fmla="*/ 5940000 h 5940000"/>
              <a:gd name="connsiteX3" fmla="*/ 9369 w 234393"/>
              <a:gd name="connsiteY3" fmla="*/ 5940000 h 5940000"/>
              <a:gd name="connsiteX4" fmla="*/ 0 w 234393"/>
              <a:gd name="connsiteY4" fmla="*/ 159259 h 5940000"/>
              <a:gd name="connsiteX5" fmla="*/ 9369 w 234393"/>
              <a:gd name="connsiteY5" fmla="*/ 0 h 5940000"/>
              <a:gd name="connsiteX0" fmla="*/ 0 w 234393"/>
              <a:gd name="connsiteY0" fmla="*/ 96029 h 5876770"/>
              <a:gd name="connsiteX1" fmla="*/ 228474 w 234393"/>
              <a:gd name="connsiteY1" fmla="*/ 0 h 5876770"/>
              <a:gd name="connsiteX2" fmla="*/ 234393 w 234393"/>
              <a:gd name="connsiteY2" fmla="*/ 5876770 h 5876770"/>
              <a:gd name="connsiteX3" fmla="*/ 9369 w 234393"/>
              <a:gd name="connsiteY3" fmla="*/ 5876770 h 5876770"/>
              <a:gd name="connsiteX4" fmla="*/ 0 w 234393"/>
              <a:gd name="connsiteY4" fmla="*/ 96029 h 5876770"/>
              <a:gd name="connsiteX0" fmla="*/ 0 w 234393"/>
              <a:gd name="connsiteY0" fmla="*/ 96029 h 5876770"/>
              <a:gd name="connsiteX1" fmla="*/ 228474 w 234393"/>
              <a:gd name="connsiteY1" fmla="*/ 0 h 5876770"/>
              <a:gd name="connsiteX2" fmla="*/ 219866 w 234393"/>
              <a:gd name="connsiteY2" fmla="*/ 5773826 h 5876770"/>
              <a:gd name="connsiteX3" fmla="*/ 234393 w 234393"/>
              <a:gd name="connsiteY3" fmla="*/ 5876770 h 5876770"/>
              <a:gd name="connsiteX4" fmla="*/ 9369 w 234393"/>
              <a:gd name="connsiteY4" fmla="*/ 5876770 h 5876770"/>
              <a:gd name="connsiteX5" fmla="*/ 0 w 234393"/>
              <a:gd name="connsiteY5" fmla="*/ 96029 h 5876770"/>
              <a:gd name="connsiteX0" fmla="*/ 0 w 228474"/>
              <a:gd name="connsiteY0" fmla="*/ 96029 h 5876770"/>
              <a:gd name="connsiteX1" fmla="*/ 228474 w 228474"/>
              <a:gd name="connsiteY1" fmla="*/ 0 h 5876770"/>
              <a:gd name="connsiteX2" fmla="*/ 219866 w 228474"/>
              <a:gd name="connsiteY2" fmla="*/ 5773826 h 5876770"/>
              <a:gd name="connsiteX3" fmla="*/ 9369 w 228474"/>
              <a:gd name="connsiteY3" fmla="*/ 5876770 h 5876770"/>
              <a:gd name="connsiteX4" fmla="*/ 0 w 228474"/>
              <a:gd name="connsiteY4" fmla="*/ 96029 h 5876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74" h="5876770">
                <a:moveTo>
                  <a:pt x="0" y="96029"/>
                </a:moveTo>
                <a:lnTo>
                  <a:pt x="228474" y="0"/>
                </a:lnTo>
                <a:cubicBezTo>
                  <a:pt x="225605" y="1924609"/>
                  <a:pt x="222735" y="3849217"/>
                  <a:pt x="219866" y="5773826"/>
                </a:cubicBezTo>
                <a:lnTo>
                  <a:pt x="9369" y="5876770"/>
                </a:lnTo>
                <a:lnTo>
                  <a:pt x="0" y="96029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rtl="0" eaLnBrk="1" fontAlgn="base" hangingPunct="1">
              <a:spcBef>
                <a:spcPct val="0"/>
              </a:spcBef>
              <a:spcAft>
                <a:spcPct val="0"/>
              </a:spcAft>
            </a:pPr>
            <a:endParaRPr kumimoji="1" lang="zh-TW" altLang="en-US" sz="1800" kern="12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sp>
        <p:nvSpPr>
          <p:cNvPr id="14" name="文字版面配置區 12"/>
          <p:cNvSpPr>
            <a:spLocks noGrp="1"/>
          </p:cNvSpPr>
          <p:nvPr>
            <p:ph type="body" sz="quarter" idx="19" hasCustomPrompt="1"/>
          </p:nvPr>
        </p:nvSpPr>
        <p:spPr>
          <a:xfrm>
            <a:off x="530551" y="996575"/>
            <a:ext cx="2421269" cy="1008112"/>
          </a:xfrm>
        </p:spPr>
        <p:txBody>
          <a:bodyPr>
            <a:noAutofit/>
          </a:bodyPr>
          <a:lstStyle>
            <a:lvl1pPr marL="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1" lang="zh-TW" altLang="en-US" sz="3000" b="1" kern="1200" baseline="0" dirty="0" smtClean="0">
                <a:solidFill>
                  <a:srgbClr val="00698E"/>
                </a:solidFill>
                <a:latin typeface="Gill Sans MT" pitchFamily="34" charset="0"/>
                <a:ea typeface="微軟正黑體" pitchFamily="34" charset="-120"/>
                <a:cs typeface="+mn-cs"/>
              </a:defRPr>
            </a:lvl1pPr>
          </a:lstStyle>
          <a:p>
            <a:pPr lvl="0"/>
            <a:r>
              <a:rPr lang="zh-TW" altLang="en-US" dirty="0" smtClean="0"/>
              <a:t>分隔頁</a:t>
            </a:r>
          </a:p>
          <a:p>
            <a:pPr lvl="0"/>
            <a:r>
              <a:rPr lang="en-US" altLang="zh-TW" dirty="0" smtClean="0"/>
              <a:t>Divider </a:t>
            </a:r>
          </a:p>
          <a:p>
            <a:pPr lvl="0"/>
            <a:r>
              <a:rPr lang="en-US" altLang="zh-TW" dirty="0" smtClean="0"/>
              <a:t>Title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手繪多邊形 9"/>
          <p:cNvSpPr/>
          <p:nvPr userDrawn="1"/>
        </p:nvSpPr>
        <p:spPr>
          <a:xfrm>
            <a:off x="1" y="4731988"/>
            <a:ext cx="9144000" cy="225027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162 h 10162"/>
              <a:gd name="connsiteX1" fmla="*/ 0 w 10000"/>
              <a:gd name="connsiteY1" fmla="*/ 0 h 10162"/>
              <a:gd name="connsiteX2" fmla="*/ 10000 w 10000"/>
              <a:gd name="connsiteY2" fmla="*/ 162 h 10162"/>
              <a:gd name="connsiteX3" fmla="*/ 10000 w 10000"/>
              <a:gd name="connsiteY3" fmla="*/ 10162 h 10162"/>
              <a:gd name="connsiteX4" fmla="*/ 0 w 10000"/>
              <a:gd name="connsiteY4" fmla="*/ 10162 h 10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162">
                <a:moveTo>
                  <a:pt x="0" y="10162"/>
                </a:moveTo>
                <a:lnTo>
                  <a:pt x="0" y="0"/>
                </a:lnTo>
                <a:lnTo>
                  <a:pt x="10000" y="162"/>
                </a:lnTo>
                <a:lnTo>
                  <a:pt x="10000" y="10162"/>
                </a:lnTo>
                <a:lnTo>
                  <a:pt x="0" y="10162"/>
                </a:lnTo>
                <a:close/>
              </a:path>
            </a:pathLst>
          </a:custGeom>
          <a:gradFill flip="none" rotWithShape="1">
            <a:gsLst>
              <a:gs pos="32000">
                <a:srgbClr val="0F8AB1"/>
              </a:gs>
              <a:gs pos="7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TW" altLang="en-US" sz="1800">
              <a:solidFill>
                <a:schemeClr val="tx1"/>
              </a:solidFill>
              <a:latin typeface="Gill Sans MT" pitchFamily="34" charset="0"/>
              <a:ea typeface="微軟正黑體" pitchFamily="34" charset="-120"/>
              <a:cs typeface="新細明體" pitchFamily="-65" charset="-120"/>
            </a:endParaRPr>
          </a:p>
        </p:txBody>
      </p:sp>
      <p:pic>
        <p:nvPicPr>
          <p:cNvPr id="11" name="Picture 2" descr="\\Auhqfs01\agm006$\Corpcom\Library\CIS\AUO\Logo Combination\AUO only\企業標誌 AUO only [轉換]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09090" y="321500"/>
            <a:ext cx="1148376" cy="405045"/>
          </a:xfrm>
          <a:prstGeom prst="rect">
            <a:avLst/>
          </a:prstGeom>
          <a:noFill/>
        </p:spPr>
      </p:pic>
      <p:pic>
        <p:nvPicPr>
          <p:cNvPr id="12" name="Picture 21" descr="Y:\暫放區\TOM\簡英.jpg"/>
          <p:cNvPicPr>
            <a:picLocks noChangeAspect="1" noChangeArrowheads="1"/>
          </p:cNvPicPr>
          <p:nvPr userDrawn="1"/>
        </p:nvPicPr>
        <p:blipFill>
          <a:blip r:embed="rId3" cstate="print"/>
          <a:stretch>
            <a:fillRect/>
          </a:stretch>
        </p:blipFill>
        <p:spPr bwMode="auto">
          <a:xfrm>
            <a:off x="1216259" y="1626645"/>
            <a:ext cx="6711483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頁尾版面配置區 7"/>
          <p:cNvSpPr>
            <a:spLocks noGrp="1"/>
          </p:cNvSpPr>
          <p:nvPr>
            <p:ph type="ftr" sz="quarter" idx="25"/>
          </p:nvPr>
        </p:nvSpPr>
        <p:spPr>
          <a:xfrm>
            <a:off x="5427095" y="4767264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標題 110"/>
          <p:cNvSpPr txBox="1">
            <a:spLocks/>
          </p:cNvSpPr>
          <p:nvPr userDrawn="1"/>
        </p:nvSpPr>
        <p:spPr>
          <a:xfrm>
            <a:off x="527865" y="231490"/>
            <a:ext cx="7284495" cy="11701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Gill Sans MT" pitchFamily="34" charset="0"/>
                <a:ea typeface="微軟正黑體" pitchFamily="34" charset="-120"/>
                <a:cs typeface="+mj-cs"/>
              </a:rPr>
              <a:t>適用色盤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Gill Sans MT" pitchFamily="34" charset="0"/>
              <a:ea typeface="微軟正黑體" pitchFamily="34" charset="-120"/>
              <a:cs typeface="+mj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 dirty="0"/>
          </a:p>
        </p:txBody>
      </p:sp>
      <p:grpSp>
        <p:nvGrpSpPr>
          <p:cNvPr id="6" name="群組 5"/>
          <p:cNvGrpSpPr/>
          <p:nvPr userDrawn="1"/>
        </p:nvGrpSpPr>
        <p:grpSpPr>
          <a:xfrm>
            <a:off x="657225" y="3786885"/>
            <a:ext cx="2474395" cy="619125"/>
            <a:chOff x="657225" y="3786885"/>
            <a:chExt cx="2474395" cy="619125"/>
          </a:xfrm>
        </p:grpSpPr>
        <p:sp>
          <p:nvSpPr>
            <p:cNvPr id="7" name="矩形 6"/>
            <p:cNvSpPr/>
            <p:nvPr/>
          </p:nvSpPr>
          <p:spPr>
            <a:xfrm>
              <a:off x="657225" y="3786885"/>
              <a:ext cx="978347" cy="593252"/>
            </a:xfrm>
            <a:prstGeom prst="rect">
              <a:avLst/>
            </a:prstGeom>
            <a:solidFill>
              <a:srgbClr val="2772E1"/>
            </a:solidFill>
            <a:ln w="38100">
              <a:solidFill>
                <a:srgbClr val="2772E1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pic>
          <p:nvPicPr>
            <p:cNvPr id="8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826695" y="3786885"/>
              <a:ext cx="130492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9" name="群組 8"/>
          <p:cNvGrpSpPr/>
          <p:nvPr userDrawn="1"/>
        </p:nvGrpSpPr>
        <p:grpSpPr>
          <a:xfrm>
            <a:off x="657225" y="1125705"/>
            <a:ext cx="6955845" cy="638175"/>
            <a:chOff x="657225" y="1125705"/>
            <a:chExt cx="6955845" cy="638175"/>
          </a:xfrm>
        </p:grpSpPr>
        <p:sp>
          <p:nvSpPr>
            <p:cNvPr id="10" name="矩形 9"/>
            <p:cNvSpPr/>
            <p:nvPr/>
          </p:nvSpPr>
          <p:spPr>
            <a:xfrm>
              <a:off x="657225" y="1125705"/>
              <a:ext cx="978346" cy="59325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157065" y="1125705"/>
              <a:ext cx="978345" cy="593252"/>
            </a:xfrm>
            <a:prstGeom prst="rect">
              <a:avLst/>
            </a:prstGeom>
            <a:solidFill>
              <a:srgbClr val="F75B66"/>
            </a:solidFill>
            <a:ln w="38100">
              <a:solidFill>
                <a:srgbClr val="F75B66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826695" y="1125705"/>
              <a:ext cx="1304925" cy="638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3" name="Picture 7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327195" y="1125705"/>
              <a:ext cx="128587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4" name="群組 13"/>
          <p:cNvGrpSpPr/>
          <p:nvPr userDrawn="1"/>
        </p:nvGrpSpPr>
        <p:grpSpPr>
          <a:xfrm>
            <a:off x="657225" y="2019115"/>
            <a:ext cx="6965370" cy="619125"/>
            <a:chOff x="657225" y="1807245"/>
            <a:chExt cx="6965370" cy="619125"/>
          </a:xfrm>
        </p:grpSpPr>
        <p:sp>
          <p:nvSpPr>
            <p:cNvPr id="15" name="矩形 14"/>
            <p:cNvSpPr/>
            <p:nvPr/>
          </p:nvSpPr>
          <p:spPr>
            <a:xfrm>
              <a:off x="5157065" y="1807245"/>
              <a:ext cx="978346" cy="593252"/>
            </a:xfrm>
            <a:prstGeom prst="rect">
              <a:avLst/>
            </a:prstGeom>
            <a:solidFill>
              <a:srgbClr val="F1AC01"/>
            </a:solidFill>
            <a:ln w="38100">
              <a:solidFill>
                <a:srgbClr val="F1AC01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657225" y="1807245"/>
              <a:ext cx="978346" cy="593252"/>
            </a:xfrm>
            <a:prstGeom prst="rect">
              <a:avLst/>
            </a:prstGeom>
            <a:solidFill>
              <a:srgbClr val="5B5245"/>
            </a:solidFill>
            <a:ln w="38100">
              <a:solidFill>
                <a:srgbClr val="5B5245"/>
              </a:solidFill>
              <a:round/>
              <a:headEnd/>
              <a:tailEnd/>
            </a:ln>
          </p:spPr>
          <p:txBody>
            <a:bodyPr/>
            <a:lstStyle/>
            <a:p>
              <a:pPr algn="ctr"/>
              <a:endParaRPr lang="zh-TW" altLang="en-US" b="1" dirty="0">
                <a:solidFill>
                  <a:schemeClr val="bg1"/>
                </a:solidFill>
                <a:latin typeface="Gill Sans MT" pitchFamily="34" charset="0"/>
                <a:ea typeface="微軟正黑體" pitchFamily="34" charset="-120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826695" y="1807245"/>
              <a:ext cx="1304925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8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327195" y="1807245"/>
              <a:ext cx="1295400" cy="619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9" name="矩形 18"/>
          <p:cNvSpPr/>
          <p:nvPr userDrawn="1"/>
        </p:nvSpPr>
        <p:spPr>
          <a:xfrm>
            <a:off x="657225" y="2893475"/>
            <a:ext cx="978346" cy="593252"/>
          </a:xfrm>
          <a:prstGeom prst="rect">
            <a:avLst/>
          </a:prstGeom>
          <a:solidFill>
            <a:srgbClr val="449E9A"/>
          </a:solidFill>
          <a:ln w="38100">
            <a:solidFill>
              <a:srgbClr val="449E9A"/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zh-TW" altLang="en-US" b="1" dirty="0" smtClean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5157065" y="2893475"/>
            <a:ext cx="978346" cy="593252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noFill/>
            <a:round/>
            <a:headEnd/>
            <a:tailEnd/>
          </a:ln>
        </p:spPr>
        <p:txBody>
          <a:bodyPr/>
          <a:lstStyle/>
          <a:p>
            <a:pPr algn="ctr"/>
            <a:endParaRPr lang="zh-TW" altLang="en-US" sz="1100" b="1" dirty="0" smtClean="0">
              <a:solidFill>
                <a:schemeClr val="bg1"/>
              </a:solidFill>
            </a:endParaRPr>
          </a:p>
        </p:txBody>
      </p:sp>
      <p:pic>
        <p:nvPicPr>
          <p:cNvPr id="21" name="Picture 5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826695" y="2893475"/>
            <a:ext cx="1304925" cy="62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9"/>
          <p:cNvPicPr>
            <a:picLocks noChangeAspect="1" noChangeArrowheads="1"/>
          </p:cNvPicPr>
          <p:nvPr userDrawn="1"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327195" y="2893475"/>
            <a:ext cx="1304925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11"/>
          <p:cNvPicPr>
            <a:picLocks noChangeAspect="1" noChangeArrowheads="1"/>
          </p:cNvPicPr>
          <p:nvPr userDrawn="1"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417205" y="3741880"/>
            <a:ext cx="1295400" cy="62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矩形 24"/>
          <p:cNvSpPr/>
          <p:nvPr userDrawn="1"/>
        </p:nvSpPr>
        <p:spPr>
          <a:xfrm>
            <a:off x="5427095" y="3876895"/>
            <a:ext cx="529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TXT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內容版面配置區 16"/>
          <p:cNvSpPr>
            <a:spLocks noGrp="1"/>
          </p:cNvSpPr>
          <p:nvPr>
            <p:ph sz="quarter" idx="22" hasCustomPrompt="1"/>
          </p:nvPr>
        </p:nvSpPr>
        <p:spPr>
          <a:xfrm>
            <a:off x="557554" y="1536636"/>
            <a:ext cx="8334926" cy="3397877"/>
          </a:xfrm>
        </p:spPr>
        <p:txBody>
          <a:bodyPr>
            <a:norm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1pPr>
            <a:lvl2pPr>
              <a:defRPr sz="135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2pPr>
            <a:lvl3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Gill Sans MT" pitchFamily="34" charset="0"/>
                <a:ea typeface="微軟正黑體" pitchFamily="34" charset="-120"/>
              </a:defRPr>
            </a:lvl3pPr>
          </a:lstStyle>
          <a:p>
            <a:pPr lvl="0"/>
            <a:r>
              <a:rPr lang="en-US" altLang="zh-TW" dirty="0" smtClean="0"/>
              <a:t>Gill Sans MT</a:t>
            </a:r>
          </a:p>
          <a:p>
            <a:pPr lvl="0"/>
            <a:r>
              <a:rPr lang="zh-TW" altLang="en-US" dirty="0" smtClean="0"/>
              <a:t>微軟正黑</a:t>
            </a:r>
          </a:p>
        </p:txBody>
      </p:sp>
      <p:sp>
        <p:nvSpPr>
          <p:cNvPr id="7" name="標題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TW" dirty="0" smtClean="0"/>
              <a:t>Content</a:t>
            </a:r>
            <a:br>
              <a:rPr lang="en-US" altLang="zh-TW" dirty="0" smtClean="0"/>
            </a:br>
            <a:r>
              <a:rPr lang="en-US" altLang="zh-TW" dirty="0" smtClean="0"/>
              <a:t>Gill Sans MT  or </a:t>
            </a:r>
            <a:r>
              <a:rPr lang="zh-TW" altLang="en-US" dirty="0" smtClean="0"/>
              <a:t>微軟正黑</a:t>
            </a:r>
            <a:endParaRPr lang="zh-TW" altLang="en-US" dirty="0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6057165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16" descr="C:\Documents and Settings\tomcctang\桌面\auo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82390" y="219686"/>
            <a:ext cx="814387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79659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865" y="231490"/>
            <a:ext cx="7464515" cy="11701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altLang="zh-TW" dirty="0" smtClean="0"/>
              <a:t>Content</a:t>
            </a:r>
            <a:br>
              <a:rPr lang="en-US" altLang="zh-TW" dirty="0" smtClean="0"/>
            </a:br>
            <a:r>
              <a:rPr lang="en-US" altLang="zh-TW" dirty="0" smtClean="0"/>
              <a:t>Gill Sans MT or </a:t>
            </a:r>
            <a:r>
              <a:rPr lang="zh-TW" altLang="en-US" dirty="0" smtClean="0"/>
              <a:t>微軟正黑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1549" y="1491630"/>
            <a:ext cx="8415935" cy="3465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 smtClean="0"/>
              <a:t>Gill Sans MT </a:t>
            </a:r>
          </a:p>
          <a:p>
            <a:pPr lvl="0"/>
            <a:r>
              <a:rPr lang="zh-TW" altLang="en-US" dirty="0" smtClean="0"/>
              <a:t>微軟正黑</a:t>
            </a:r>
          </a:p>
        </p:txBody>
      </p:sp>
      <p:sp>
        <p:nvSpPr>
          <p:cNvPr id="9" name="文字方塊 8"/>
          <p:cNvSpPr txBox="1">
            <a:spLocks noChangeArrowheads="1"/>
          </p:cNvSpPr>
          <p:nvPr/>
        </p:nvSpPr>
        <p:spPr bwMode="auto">
          <a:xfrm>
            <a:off x="602940" y="4983192"/>
            <a:ext cx="3429000" cy="16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2000" rIns="72000" anchor="b"/>
          <a:lstStyle/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TW" sz="500" dirty="0" smtClean="0">
                <a:solidFill>
                  <a:schemeClr val="bg1">
                    <a:lumMod val="50000"/>
                  </a:schemeClr>
                </a:solidFill>
                <a:latin typeface="Gill Sans MT" pitchFamily="34" charset="0"/>
                <a:ea typeface="微軟正黑體" pitchFamily="34" charset="-120"/>
                <a:cs typeface="Times New Roman" pitchFamily="18" charset="0"/>
                <a:sym typeface="Symbol" pitchFamily="18" charset="2"/>
              </a:rPr>
              <a:t>© 2019 AU Optronics Corporation – Proprietary and Confidential</a:t>
            </a:r>
            <a:endParaRPr kumimoji="0" lang="zh-TW" altLang="en-US" sz="500" dirty="0">
              <a:solidFill>
                <a:schemeClr val="bg1">
                  <a:lumMod val="50000"/>
                </a:schemeClr>
              </a:solidFill>
              <a:latin typeface="Gill Sans MT" pitchFamily="34" charset="0"/>
              <a:ea typeface="微軟正黑體" pitchFamily="34" charset="-120"/>
            </a:endParaRPr>
          </a:p>
        </p:txBody>
      </p:sp>
      <p:sp>
        <p:nvSpPr>
          <p:cNvPr id="12" name="頁尾版面配置區 7"/>
          <p:cNvSpPr>
            <a:spLocks noGrp="1"/>
          </p:cNvSpPr>
          <p:nvPr>
            <p:ph type="ftr" sz="quarter" idx="3"/>
          </p:nvPr>
        </p:nvSpPr>
        <p:spPr>
          <a:xfrm>
            <a:off x="5517105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540" y="-2018760"/>
            <a:ext cx="9721080" cy="75546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46" r:id="rId2"/>
    <p:sldLayoutId id="2147483940" r:id="rId3"/>
    <p:sldLayoutId id="2147483939" r:id="rId4"/>
    <p:sldLayoutId id="2147483941" r:id="rId5"/>
    <p:sldLayoutId id="2147483951" r:id="rId6"/>
    <p:sldLayoutId id="2147483954" r:id="rId7"/>
  </p:sldLayoutIdLst>
  <p:transition spd="slow">
    <p:push dir="u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 baseline="0">
          <a:solidFill>
            <a:schemeClr val="tx1">
              <a:lumMod val="75000"/>
              <a:lumOff val="25000"/>
            </a:schemeClr>
          </a:solidFill>
          <a:latin typeface="Gill Sans MT" pitchFamily="34" charset="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4.jpe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3.png"/><Relationship Id="rId5" Type="http://schemas.openxmlformats.org/officeDocument/2006/relationships/image" Target="../media/image13.png"/><Relationship Id="rId4" Type="http://schemas.openxmlformats.org/officeDocument/2006/relationships/image" Target="../media/image6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5.emf"/><Relationship Id="rId3" Type="http://schemas.openxmlformats.org/officeDocument/2006/relationships/image" Target="../media/image65.png"/><Relationship Id="rId7" Type="http://schemas.openxmlformats.org/officeDocument/2006/relationships/image" Target="../media/image69.jpeg"/><Relationship Id="rId12" Type="http://schemas.openxmlformats.org/officeDocument/2006/relationships/image" Target="../media/image7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jpeg"/><Relationship Id="rId11" Type="http://schemas.openxmlformats.org/officeDocument/2006/relationships/image" Target="../media/image73.png"/><Relationship Id="rId5" Type="http://schemas.openxmlformats.org/officeDocument/2006/relationships/image" Target="../media/image67.png"/><Relationship Id="rId10" Type="http://schemas.openxmlformats.org/officeDocument/2006/relationships/image" Target="../media/image72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Relationship Id="rId14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5.emf"/><Relationship Id="rId3" Type="http://schemas.openxmlformats.org/officeDocument/2006/relationships/image" Target="../media/image65.png"/><Relationship Id="rId7" Type="http://schemas.openxmlformats.org/officeDocument/2006/relationships/image" Target="../media/image69.jpeg"/><Relationship Id="rId12" Type="http://schemas.openxmlformats.org/officeDocument/2006/relationships/image" Target="../media/image7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jpeg"/><Relationship Id="rId11" Type="http://schemas.openxmlformats.org/officeDocument/2006/relationships/image" Target="../media/image73.png"/><Relationship Id="rId5" Type="http://schemas.openxmlformats.org/officeDocument/2006/relationships/image" Target="../media/image67.png"/><Relationship Id="rId10" Type="http://schemas.openxmlformats.org/officeDocument/2006/relationships/image" Target="../media/image72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Relationship Id="rId14" Type="http://schemas.openxmlformats.org/officeDocument/2006/relationships/image" Target="../media/image7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5.emf"/><Relationship Id="rId3" Type="http://schemas.openxmlformats.org/officeDocument/2006/relationships/image" Target="../media/image65.png"/><Relationship Id="rId7" Type="http://schemas.openxmlformats.org/officeDocument/2006/relationships/image" Target="../media/image69.jpeg"/><Relationship Id="rId12" Type="http://schemas.openxmlformats.org/officeDocument/2006/relationships/image" Target="../media/image7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jpeg"/><Relationship Id="rId11" Type="http://schemas.openxmlformats.org/officeDocument/2006/relationships/image" Target="../media/image73.png"/><Relationship Id="rId5" Type="http://schemas.openxmlformats.org/officeDocument/2006/relationships/image" Target="../media/image77.png"/><Relationship Id="rId10" Type="http://schemas.openxmlformats.org/officeDocument/2006/relationships/image" Target="../media/image72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Relationship Id="rId14" Type="http://schemas.openxmlformats.org/officeDocument/2006/relationships/image" Target="../media/image76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13" Type="http://schemas.openxmlformats.org/officeDocument/2006/relationships/image" Target="../media/image75.emf"/><Relationship Id="rId3" Type="http://schemas.openxmlformats.org/officeDocument/2006/relationships/image" Target="../media/image65.png"/><Relationship Id="rId7" Type="http://schemas.openxmlformats.org/officeDocument/2006/relationships/image" Target="../media/image69.jpeg"/><Relationship Id="rId12" Type="http://schemas.openxmlformats.org/officeDocument/2006/relationships/image" Target="../media/image7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jpeg"/><Relationship Id="rId11" Type="http://schemas.openxmlformats.org/officeDocument/2006/relationships/image" Target="../media/image73.png"/><Relationship Id="rId5" Type="http://schemas.openxmlformats.org/officeDocument/2006/relationships/image" Target="../media/image67.png"/><Relationship Id="rId10" Type="http://schemas.openxmlformats.org/officeDocument/2006/relationships/image" Target="../media/image72.png"/><Relationship Id="rId4" Type="http://schemas.openxmlformats.org/officeDocument/2006/relationships/image" Target="../media/image66.png"/><Relationship Id="rId9" Type="http://schemas.openxmlformats.org/officeDocument/2006/relationships/image" Target="../media/image71.png"/><Relationship Id="rId14" Type="http://schemas.openxmlformats.org/officeDocument/2006/relationships/image" Target="../media/image7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png"/><Relationship Id="rId5" Type="http://schemas.openxmlformats.org/officeDocument/2006/relationships/image" Target="../media/image78.emf"/><Relationship Id="rId4" Type="http://schemas.openxmlformats.org/officeDocument/2006/relationships/image" Target="../media/image7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2.png"/><Relationship Id="rId7" Type="http://schemas.openxmlformats.org/officeDocument/2006/relationships/image" Target="../media/image13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29.png"/><Relationship Id="rId5" Type="http://schemas.openxmlformats.org/officeDocument/2006/relationships/image" Target="../media/image24.png"/><Relationship Id="rId10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3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910848" y="3686424"/>
            <a:ext cx="1842050" cy="831655"/>
          </a:xfrm>
        </p:spPr>
        <p:txBody>
          <a:bodyPr>
            <a:normAutofit/>
          </a:bodyPr>
          <a:lstStyle/>
          <a:p>
            <a:r>
              <a:rPr lang="zh-TW" altLang="en-US" sz="1400" dirty="0" smtClean="0"/>
              <a:t>部門</a:t>
            </a:r>
            <a:r>
              <a:rPr lang="zh-TW" altLang="en-US" sz="1400" dirty="0"/>
              <a:t>：</a:t>
            </a:r>
            <a:r>
              <a:rPr lang="en-US" altLang="zh-TW" sz="1400" dirty="0" smtClean="0"/>
              <a:t>ML5C01</a:t>
            </a:r>
            <a:endParaRPr lang="en-US" altLang="zh-TW" sz="1400" dirty="0"/>
          </a:p>
          <a:p>
            <a:r>
              <a:rPr lang="zh-TW" altLang="en-US" sz="1400" dirty="0" smtClean="0"/>
              <a:t>姓名：詹惠婷 </a:t>
            </a:r>
            <a:endParaRPr lang="en-US" altLang="zh-TW" sz="1400" dirty="0" smtClean="0"/>
          </a:p>
          <a:p>
            <a:r>
              <a:rPr lang="zh-TW" altLang="en-US" sz="1400" dirty="0" smtClean="0"/>
              <a:t>指導者：郭富典</a:t>
            </a:r>
            <a:endParaRPr lang="en-US" altLang="zh-TW" sz="1400" dirty="0" smtClean="0"/>
          </a:p>
          <a:p>
            <a:endParaRPr lang="en-US" altLang="zh-TW" dirty="0"/>
          </a:p>
        </p:txBody>
      </p:sp>
      <p:sp>
        <p:nvSpPr>
          <p:cNvPr id="9" name="標題 8"/>
          <p:cNvSpPr>
            <a:spLocks noGrp="1"/>
          </p:cNvSpPr>
          <p:nvPr>
            <p:ph type="title"/>
          </p:nvPr>
        </p:nvSpPr>
        <p:spPr>
          <a:xfrm>
            <a:off x="820191" y="1706204"/>
            <a:ext cx="8229600" cy="1980220"/>
          </a:xfrm>
        </p:spPr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</a:rPr>
              <a:t>機器學習決策平台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12" name="矩形 11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288" y="2565254"/>
            <a:ext cx="2481176" cy="2475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62991" y="40408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L5C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Photo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PEP1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CD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R2R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61410" y="2723605"/>
            <a:ext cx="1213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8FA93D"/>
                </a:solidFill>
              </a:rPr>
              <a:t>製</a:t>
            </a:r>
            <a:r>
              <a:rPr lang="zh-TW" altLang="en-US" b="1" dirty="0">
                <a:solidFill>
                  <a:srgbClr val="8FA93D"/>
                </a:solidFill>
              </a:rPr>
              <a:t>程</a:t>
            </a:r>
            <a:r>
              <a:rPr lang="zh-TW" altLang="en-US" b="1" dirty="0" smtClean="0">
                <a:solidFill>
                  <a:srgbClr val="8FA93D"/>
                </a:solidFill>
              </a:rPr>
              <a:t>變化</a:t>
            </a:r>
            <a:endParaRPr lang="zh-TW" altLang="en-US" b="1" dirty="0">
              <a:solidFill>
                <a:srgbClr val="8FA93D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1592229" y="2723605"/>
            <a:ext cx="1376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2A9A95"/>
                </a:solidFill>
              </a:rPr>
              <a:t>等待</a:t>
            </a:r>
            <a:r>
              <a:rPr lang="en-US" altLang="zh-TW" b="1" dirty="0" smtClean="0">
                <a:solidFill>
                  <a:srgbClr val="2A9A95"/>
                </a:solidFill>
              </a:rPr>
              <a:t>MQC</a:t>
            </a:r>
            <a:r>
              <a:rPr lang="zh-TW" altLang="en-US" b="1" dirty="0" smtClean="0">
                <a:solidFill>
                  <a:srgbClr val="2A9A95"/>
                </a:solidFill>
              </a:rPr>
              <a:t>結果</a:t>
            </a:r>
            <a:endParaRPr lang="zh-TW" altLang="en-US" b="1" dirty="0">
              <a:solidFill>
                <a:srgbClr val="2A9A95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805626" y="2723605"/>
            <a:ext cx="1206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0088B8"/>
                </a:solidFill>
              </a:rPr>
              <a:t>工程師評估並確認結果</a:t>
            </a:r>
            <a:endParaRPr lang="zh-TW" altLang="en-US" b="1" dirty="0">
              <a:solidFill>
                <a:srgbClr val="0088B8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3824260" y="2723605"/>
            <a:ext cx="950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536FA4"/>
                </a:solidFill>
              </a:rPr>
              <a:t>手動補值</a:t>
            </a:r>
            <a:endParaRPr lang="zh-TW" altLang="en-US" b="1" dirty="0">
              <a:solidFill>
                <a:srgbClr val="536FA4"/>
              </a:solidFill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476545" y="1126720"/>
            <a:ext cx="1446656" cy="814960"/>
            <a:chOff x="605064" y="1126720"/>
            <a:chExt cx="1229019" cy="719270"/>
          </a:xfrm>
        </p:grpSpPr>
        <p:grpSp>
          <p:nvGrpSpPr>
            <p:cNvPr id="20" name="群組 19"/>
            <p:cNvGrpSpPr/>
            <p:nvPr/>
          </p:nvGrpSpPr>
          <p:grpSpPr>
            <a:xfrm>
              <a:off x="605064" y="1126720"/>
              <a:ext cx="1087193" cy="719270"/>
              <a:chOff x="605064" y="1126720"/>
              <a:chExt cx="1087193" cy="719270"/>
            </a:xfrm>
          </p:grpSpPr>
          <p:pic>
            <p:nvPicPr>
              <p:cNvPr id="22" name="圖片 2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605064" y="1126720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3" name="文字方塊 22"/>
              <p:cNvSpPr txBox="1"/>
              <p:nvPr/>
            </p:nvSpPr>
            <p:spPr>
              <a:xfrm rot="21376399">
                <a:off x="1231385" y="1715187"/>
                <a:ext cx="314369" cy="1308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TW" altLang="en-US" dirty="0"/>
              </a:p>
            </p:txBody>
          </p:sp>
        </p:grpSp>
        <p:sp>
          <p:nvSpPr>
            <p:cNvPr id="21" name="文字方塊 20"/>
            <p:cNvSpPr txBox="1"/>
            <p:nvPr/>
          </p:nvSpPr>
          <p:spPr>
            <a:xfrm>
              <a:off x="746575" y="1306558"/>
              <a:ext cx="10875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過去</a:t>
              </a: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模式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4901582" y="1126720"/>
            <a:ext cx="1320279" cy="817891"/>
            <a:chOff x="4146950" y="1137292"/>
            <a:chExt cx="1150931" cy="720411"/>
          </a:xfrm>
        </p:grpSpPr>
        <p:grpSp>
          <p:nvGrpSpPr>
            <p:cNvPr id="28" name="群組 27"/>
            <p:cNvGrpSpPr/>
            <p:nvPr/>
          </p:nvGrpSpPr>
          <p:grpSpPr>
            <a:xfrm>
              <a:off x="4146950" y="1137292"/>
              <a:ext cx="1150931" cy="718777"/>
              <a:chOff x="476545" y="1231139"/>
              <a:chExt cx="1150931" cy="718777"/>
            </a:xfrm>
          </p:grpSpPr>
          <p:pic>
            <p:nvPicPr>
              <p:cNvPr id="30" name="圖片 2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5" y="1231139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31" name="矩形 30"/>
              <p:cNvSpPr/>
              <p:nvPr/>
            </p:nvSpPr>
            <p:spPr>
              <a:xfrm>
                <a:off x="622073" y="1413022"/>
                <a:ext cx="1005403" cy="338554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sz="16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預期目標</a:t>
                </a:r>
                <a:endPara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29" name="文字方塊 28"/>
            <p:cNvSpPr txBox="1"/>
            <p:nvPr/>
          </p:nvSpPr>
          <p:spPr>
            <a:xfrm rot="21376399">
              <a:off x="4766391" y="1726900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0" t="24684" r="19468" b="16555"/>
          <a:stretch/>
        </p:blipFill>
        <p:spPr>
          <a:xfrm>
            <a:off x="5517105" y="1727534"/>
            <a:ext cx="3375375" cy="1890211"/>
          </a:xfrm>
          <a:prstGeom prst="rect">
            <a:avLst/>
          </a:prstGeom>
        </p:spPr>
      </p:pic>
      <p:sp>
        <p:nvSpPr>
          <p:cNvPr id="32" name="文字方塊 31"/>
          <p:cNvSpPr txBox="1"/>
          <p:nvPr/>
        </p:nvSpPr>
        <p:spPr>
          <a:xfrm>
            <a:off x="6634199" y="3561860"/>
            <a:ext cx="1710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69898E"/>
                </a:solidFill>
              </a:rPr>
              <a:t>自動補償</a:t>
            </a:r>
            <a:r>
              <a:rPr lang="en-US" altLang="zh-TW" b="1" dirty="0">
                <a:solidFill>
                  <a:srgbClr val="69898E"/>
                </a:solidFill>
              </a:rPr>
              <a:t>CD</a:t>
            </a:r>
            <a:r>
              <a:rPr lang="zh-TW" altLang="en-US" b="1" dirty="0">
                <a:solidFill>
                  <a:srgbClr val="69898E"/>
                </a:solidFill>
              </a:rPr>
              <a:t>機制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8" t="29000" r="-861" b="61375"/>
          <a:stretch/>
        </p:blipFill>
        <p:spPr>
          <a:xfrm>
            <a:off x="531551" y="2198368"/>
            <a:ext cx="4409987" cy="59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68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4" grpId="0"/>
      <p:bldP spid="25" grpId="0"/>
      <p:bldP spid="26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" b="11501"/>
          <a:stretch/>
        </p:blipFill>
        <p:spPr>
          <a:xfrm>
            <a:off x="5338151" y="2849447"/>
            <a:ext cx="4010576" cy="2376143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26495" y="46893"/>
            <a:ext cx="3150350" cy="544637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機器學習模型架構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163446" y="2827402"/>
            <a:ext cx="4162962" cy="2476702"/>
          </a:xfrm>
          <a:prstGeom prst="rect">
            <a:avLst/>
          </a:prstGeom>
          <a:solidFill>
            <a:srgbClr val="FFFF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3" name="圖片 5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0" t="-1514" r="38551" b="6139"/>
          <a:stretch/>
        </p:blipFill>
        <p:spPr>
          <a:xfrm rot="16200000" flipH="1">
            <a:off x="3436774" y="165312"/>
            <a:ext cx="810091" cy="4905544"/>
          </a:xfrm>
          <a:prstGeom prst="rect">
            <a:avLst/>
          </a:prstGeom>
        </p:spPr>
      </p:pic>
      <p:grpSp>
        <p:nvGrpSpPr>
          <p:cNvPr id="68" name="群組 67"/>
          <p:cNvGrpSpPr/>
          <p:nvPr/>
        </p:nvGrpSpPr>
        <p:grpSpPr>
          <a:xfrm>
            <a:off x="801304" y="1512040"/>
            <a:ext cx="1135598" cy="843587"/>
            <a:chOff x="801304" y="1512040"/>
            <a:chExt cx="1135598" cy="843587"/>
          </a:xfrm>
        </p:grpSpPr>
        <p:pic>
          <p:nvPicPr>
            <p:cNvPr id="58" name="圖片 5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801304" y="1512040"/>
              <a:ext cx="1135598" cy="843587"/>
            </a:xfrm>
            <a:prstGeom prst="rect">
              <a:avLst/>
            </a:prstGeom>
          </p:spPr>
        </p:pic>
        <p:sp>
          <p:nvSpPr>
            <p:cNvPr id="56" name="文字方塊 55"/>
            <p:cNvSpPr txBox="1"/>
            <p:nvPr/>
          </p:nvSpPr>
          <p:spPr>
            <a:xfrm>
              <a:off x="885198" y="1654749"/>
              <a:ext cx="9901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b="1" dirty="0">
                  <a:solidFill>
                    <a:schemeClr val="bg1"/>
                  </a:solidFill>
                </a:rPr>
                <a:t>Train data</a:t>
              </a:r>
            </a:p>
            <a:p>
              <a:pPr algn="ctr"/>
              <a:r>
                <a:rPr lang="en-US" altLang="zh-TW" b="1" dirty="0">
                  <a:solidFill>
                    <a:schemeClr val="bg1"/>
                  </a:solidFill>
                </a:rPr>
                <a:t>Test </a:t>
              </a:r>
              <a:r>
                <a:rPr lang="en-US" altLang="zh-TW" b="1" dirty="0" smtClean="0">
                  <a:solidFill>
                    <a:schemeClr val="bg1"/>
                  </a:solidFill>
                </a:rPr>
                <a:t>data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群組 71"/>
          <p:cNvGrpSpPr/>
          <p:nvPr/>
        </p:nvGrpSpPr>
        <p:grpSpPr>
          <a:xfrm>
            <a:off x="1709289" y="2849367"/>
            <a:ext cx="974970" cy="827247"/>
            <a:chOff x="1709289" y="2849367"/>
            <a:chExt cx="974970" cy="827247"/>
          </a:xfrm>
        </p:grpSpPr>
        <p:pic>
          <p:nvPicPr>
            <p:cNvPr id="57" name="圖片 5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1709289" y="2849367"/>
              <a:ext cx="974970" cy="827247"/>
            </a:xfrm>
            <a:prstGeom prst="rect">
              <a:avLst/>
            </a:prstGeom>
          </p:spPr>
        </p:pic>
        <p:sp>
          <p:nvSpPr>
            <p:cNvPr id="59" name="文字方塊 58"/>
            <p:cNvSpPr txBox="1"/>
            <p:nvPr/>
          </p:nvSpPr>
          <p:spPr>
            <a:xfrm>
              <a:off x="1851119" y="3130758"/>
              <a:ext cx="729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b="1" dirty="0">
                  <a:solidFill>
                    <a:schemeClr val="bg1"/>
                  </a:solidFill>
                </a:rPr>
                <a:t>EDA</a:t>
              </a:r>
            </a:p>
          </p:txBody>
        </p:sp>
      </p:grpSp>
      <p:grpSp>
        <p:nvGrpSpPr>
          <p:cNvPr id="69" name="群組 68"/>
          <p:cNvGrpSpPr/>
          <p:nvPr/>
        </p:nvGrpSpPr>
        <p:grpSpPr>
          <a:xfrm>
            <a:off x="2343070" y="1619680"/>
            <a:ext cx="934913" cy="694507"/>
            <a:chOff x="2343070" y="1619680"/>
            <a:chExt cx="934913" cy="694507"/>
          </a:xfrm>
        </p:grpSpPr>
        <p:pic>
          <p:nvPicPr>
            <p:cNvPr id="60" name="圖片 5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2343070" y="1619680"/>
              <a:ext cx="934913" cy="694507"/>
            </a:xfrm>
            <a:prstGeom prst="rect">
              <a:avLst/>
            </a:prstGeom>
          </p:spPr>
        </p:pic>
        <p:sp>
          <p:nvSpPr>
            <p:cNvPr id="63" name="文字方塊 62"/>
            <p:cNvSpPr txBox="1"/>
            <p:nvPr/>
          </p:nvSpPr>
          <p:spPr>
            <a:xfrm>
              <a:off x="2426140" y="1806336"/>
              <a:ext cx="76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前處理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群組 69"/>
          <p:cNvGrpSpPr/>
          <p:nvPr/>
        </p:nvGrpSpPr>
        <p:grpSpPr>
          <a:xfrm>
            <a:off x="3663005" y="1606265"/>
            <a:ext cx="952972" cy="707922"/>
            <a:chOff x="3663005" y="1606265"/>
            <a:chExt cx="952972" cy="707922"/>
          </a:xfrm>
        </p:grpSpPr>
        <p:pic>
          <p:nvPicPr>
            <p:cNvPr id="61" name="圖片 60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3663005" y="1606265"/>
              <a:ext cx="952972" cy="707922"/>
            </a:xfrm>
            <a:prstGeom prst="rect">
              <a:avLst/>
            </a:prstGeom>
          </p:spPr>
        </p:pic>
        <p:sp>
          <p:nvSpPr>
            <p:cNvPr id="64" name="文字方塊 63"/>
            <p:cNvSpPr txBox="1"/>
            <p:nvPr/>
          </p:nvSpPr>
          <p:spPr>
            <a:xfrm>
              <a:off x="3715989" y="1771164"/>
              <a:ext cx="899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b="1" dirty="0" smtClean="0">
                  <a:solidFill>
                    <a:schemeClr val="bg1"/>
                  </a:solidFill>
                </a:rPr>
                <a:t>Modeling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群組 70"/>
          <p:cNvGrpSpPr/>
          <p:nvPr/>
        </p:nvGrpSpPr>
        <p:grpSpPr>
          <a:xfrm>
            <a:off x="5000511" y="1628720"/>
            <a:ext cx="911897" cy="677409"/>
            <a:chOff x="5000511" y="1628720"/>
            <a:chExt cx="911897" cy="677409"/>
          </a:xfrm>
        </p:grpSpPr>
        <p:pic>
          <p:nvPicPr>
            <p:cNvPr id="62" name="圖片 61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12" t="8634" r="34962" b="68617"/>
            <a:stretch/>
          </p:blipFill>
          <p:spPr>
            <a:xfrm flipH="1">
              <a:off x="5000511" y="1628720"/>
              <a:ext cx="911897" cy="677409"/>
            </a:xfrm>
            <a:prstGeom prst="rect">
              <a:avLst/>
            </a:prstGeom>
          </p:spPr>
        </p:pic>
        <p:sp>
          <p:nvSpPr>
            <p:cNvPr id="65" name="文字方塊 64"/>
            <p:cNvSpPr txBox="1"/>
            <p:nvPr/>
          </p:nvSpPr>
          <p:spPr>
            <a:xfrm>
              <a:off x="5084218" y="1808423"/>
              <a:ext cx="7687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最佳化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群組 72"/>
          <p:cNvGrpSpPr/>
          <p:nvPr/>
        </p:nvGrpSpPr>
        <p:grpSpPr>
          <a:xfrm>
            <a:off x="3004032" y="2849366"/>
            <a:ext cx="999395" cy="827247"/>
            <a:chOff x="3004032" y="2849366"/>
            <a:chExt cx="999395" cy="827247"/>
          </a:xfrm>
        </p:grpSpPr>
        <p:pic>
          <p:nvPicPr>
            <p:cNvPr id="66" name="圖片 6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3028457" y="2849366"/>
              <a:ext cx="974970" cy="827247"/>
            </a:xfrm>
            <a:prstGeom prst="rect">
              <a:avLst/>
            </a:prstGeom>
          </p:spPr>
        </p:pic>
        <p:sp>
          <p:nvSpPr>
            <p:cNvPr id="36" name="文字方塊 35"/>
            <p:cNvSpPr txBox="1"/>
            <p:nvPr/>
          </p:nvSpPr>
          <p:spPr>
            <a:xfrm>
              <a:off x="3004032" y="3125556"/>
              <a:ext cx="9705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特徵篩選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群組 73"/>
          <p:cNvGrpSpPr/>
          <p:nvPr/>
        </p:nvGrpSpPr>
        <p:grpSpPr>
          <a:xfrm>
            <a:off x="4398679" y="2865820"/>
            <a:ext cx="974970" cy="827247"/>
            <a:chOff x="4398679" y="2865820"/>
            <a:chExt cx="974970" cy="827247"/>
          </a:xfrm>
        </p:grpSpPr>
        <p:pic>
          <p:nvPicPr>
            <p:cNvPr id="67" name="圖片 6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75" t="43000" r="30751" b="32500"/>
            <a:stretch/>
          </p:blipFill>
          <p:spPr>
            <a:xfrm flipH="1" flipV="1">
              <a:off x="4398679" y="2865820"/>
              <a:ext cx="974970" cy="827247"/>
            </a:xfrm>
            <a:prstGeom prst="rect">
              <a:avLst/>
            </a:prstGeom>
          </p:spPr>
        </p:pic>
        <p:sp>
          <p:nvSpPr>
            <p:cNvPr id="39" name="文字方塊 38"/>
            <p:cNvSpPr txBox="1"/>
            <p:nvPr/>
          </p:nvSpPr>
          <p:spPr>
            <a:xfrm>
              <a:off x="4398679" y="3152630"/>
              <a:ext cx="9705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模型評估</a:t>
              </a:r>
              <a:endParaRPr lang="en-US" altLang="zh-TW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037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2411760" y="2256715"/>
            <a:ext cx="2835315" cy="675075"/>
          </a:xfrm>
        </p:spPr>
        <p:txBody>
          <a:bodyPr>
            <a:normAutofit lnSpcReduction="10000"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平台</a:t>
            </a:r>
            <a:r>
              <a:rPr lang="en-US" altLang="zh-TW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DEMO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050" y="861560"/>
            <a:ext cx="4468425" cy="44684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196802" y="2024242"/>
            <a:ext cx="3947198" cy="3422753"/>
          </a:xfrm>
          <a:prstGeom prst="rect">
            <a:avLst/>
          </a:prstGeom>
          <a:solidFill>
            <a:srgbClr val="DDEEEF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2276745" y="1907231"/>
            <a:ext cx="2880320" cy="1305145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404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25" t="26375" r="17625" b="20250"/>
          <a:stretch/>
        </p:blipFill>
        <p:spPr>
          <a:xfrm>
            <a:off x="1984211" y="861560"/>
            <a:ext cx="4905545" cy="4155056"/>
          </a:xfrm>
          <a:prstGeom prst="rect">
            <a:avLst/>
          </a:prstGeom>
        </p:spPr>
      </p:pic>
      <p:pic>
        <p:nvPicPr>
          <p:cNvPr id="8" name="Picture 16" descr="C:\Documents and Settings\tomcctang\桌面\auo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469375" y="2070948"/>
            <a:ext cx="1935215" cy="686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7885" y="9647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2" name="DEMO-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66755" y="1266604"/>
            <a:ext cx="4140460" cy="229525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6" t="33375" r="50875" b="29000"/>
          <a:stretch/>
        </p:blipFill>
        <p:spPr>
          <a:xfrm>
            <a:off x="1556665" y="3390425"/>
            <a:ext cx="1350150" cy="193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08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91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yPlot"/>
          <p:cNvPicPr>
            <a:picLocks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526" y="718901"/>
            <a:ext cx="1126340" cy="885643"/>
          </a:xfrm>
          <a:prstGeom prst="rect">
            <a:avLst/>
          </a:prstGeom>
        </p:spPr>
      </p:pic>
      <p:pic>
        <p:nvPicPr>
          <p:cNvPr id="19" name="MyPlot1"/>
          <p:cNvPicPr>
            <a:picLocks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30" y="1799341"/>
            <a:ext cx="1736685" cy="1334449"/>
          </a:xfrm>
          <a:prstGeom prst="rect">
            <a:avLst/>
          </a:prstGeom>
        </p:spPr>
      </p:pic>
      <p:pic>
        <p:nvPicPr>
          <p:cNvPr id="21" name="MyPlot2"/>
          <p:cNvPicPr>
            <a:picLocks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12" y="1799341"/>
            <a:ext cx="1440160" cy="133537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91147" y="1643595"/>
            <a:ext cx="24480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特徵相關性 </a:t>
            </a:r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–Heat map</a:t>
            </a:r>
            <a:endParaRPr lang="zh-TW" altLang="en-US" sz="800" dirty="0"/>
          </a:p>
        </p:txBody>
      </p:sp>
      <p:sp>
        <p:nvSpPr>
          <p:cNvPr id="26" name="矩形 25"/>
          <p:cNvSpPr/>
          <p:nvPr/>
        </p:nvSpPr>
        <p:spPr>
          <a:xfrm>
            <a:off x="3225312" y="1643595"/>
            <a:ext cx="2592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zh-TW" altLang="it-IT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特徵重要程度 </a:t>
            </a:r>
            <a:r>
              <a:rPr lang="it-IT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–Lasso</a:t>
            </a:r>
            <a:r>
              <a:rPr lang="it-IT" altLang="zh-TW" sz="800" dirty="0"/>
              <a:t> </a:t>
            </a:r>
            <a:endParaRPr lang="zh-TW" altLang="en-US" sz="800" dirty="0"/>
          </a:p>
        </p:txBody>
      </p:sp>
      <p:sp>
        <p:nvSpPr>
          <p:cNvPr id="27" name="矩形 26"/>
          <p:cNvSpPr/>
          <p:nvPr/>
        </p:nvSpPr>
        <p:spPr>
          <a:xfrm>
            <a:off x="391147" y="3146460"/>
            <a:ext cx="1728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Heat map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8" name="矩形 27"/>
          <p:cNvSpPr/>
          <p:nvPr/>
        </p:nvSpPr>
        <p:spPr>
          <a:xfrm>
            <a:off x="3244642" y="3146460"/>
            <a:ext cx="1800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Lasso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9" name="矩形 28"/>
          <p:cNvSpPr/>
          <p:nvPr/>
        </p:nvSpPr>
        <p:spPr>
          <a:xfrm>
            <a:off x="6203478" y="1643595"/>
            <a:ext cx="2664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SHAP</a:t>
            </a:r>
            <a:endParaRPr lang="zh-TW" altLang="en-US" sz="800" dirty="0"/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7" y="3329511"/>
            <a:ext cx="1776822" cy="1774309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613" y="3329511"/>
            <a:ext cx="1789430" cy="1774309"/>
          </a:xfrm>
          <a:prstGeom prst="rect">
            <a:avLst/>
          </a:prstGeom>
        </p:spPr>
      </p:pic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660749"/>
              </p:ext>
            </p:extLst>
          </p:nvPr>
        </p:nvGraphicFramePr>
        <p:xfrm>
          <a:off x="2136503" y="1799341"/>
          <a:ext cx="702643" cy="4241143"/>
        </p:xfrm>
        <a:graphic>
          <a:graphicData uri="http://schemas.openxmlformats.org/drawingml/2006/table">
            <a:tbl>
              <a:tblPr/>
              <a:tblGrid>
                <a:gridCol w="418317"/>
                <a:gridCol w="284326"/>
              </a:tblGrid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0.087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5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-0.393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-0.439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089750"/>
              </p:ext>
            </p:extLst>
          </p:nvPr>
        </p:nvGraphicFramePr>
        <p:xfrm>
          <a:off x="5051637" y="1799341"/>
          <a:ext cx="760932" cy="4973768"/>
        </p:xfrm>
        <a:graphic>
          <a:graphicData uri="http://schemas.openxmlformats.org/drawingml/2006/table">
            <a:tbl>
              <a:tblPr/>
              <a:tblGrid>
                <a:gridCol w="378986"/>
                <a:gridCol w="381946"/>
              </a:tblGrid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Feature Importance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0.091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6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SB_PROCID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34" name="圖片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81" y="1851670"/>
            <a:ext cx="2643794" cy="508189"/>
          </a:xfrm>
          <a:prstGeom prst="rect">
            <a:avLst/>
          </a:prstGeom>
        </p:spPr>
      </p:pic>
      <p:pic>
        <p:nvPicPr>
          <p:cNvPr id="35" name="圖片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088" y="2239107"/>
            <a:ext cx="1406775" cy="1394595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3633832"/>
            <a:ext cx="1594472" cy="1515357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59648" y="1011607"/>
            <a:ext cx="1169663" cy="320881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 rotWithShape="1">
          <a:blip r:embed="rId13"/>
          <a:srcRect t="28122"/>
          <a:stretch/>
        </p:blipFill>
        <p:spPr>
          <a:xfrm>
            <a:off x="391147" y="861559"/>
            <a:ext cx="805477" cy="345097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 rotWithShape="1">
          <a:blip r:embed="rId14"/>
          <a:srcRect l="1" t="16705" r="3124"/>
          <a:stretch/>
        </p:blipFill>
        <p:spPr>
          <a:xfrm>
            <a:off x="1331640" y="861560"/>
            <a:ext cx="765085" cy="67323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737731" y="879630"/>
            <a:ext cx="336798" cy="61200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394344" y="726545"/>
            <a:ext cx="7956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資料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集</a:t>
            </a:r>
            <a:endParaRPr lang="zh-TW" altLang="en-US" sz="800" dirty="0"/>
          </a:p>
        </p:txBody>
      </p:sp>
      <p:sp>
        <p:nvSpPr>
          <p:cNvPr id="47" name="矩形 46"/>
          <p:cNvSpPr/>
          <p:nvPr/>
        </p:nvSpPr>
        <p:spPr>
          <a:xfrm>
            <a:off x="1331640" y="726545"/>
            <a:ext cx="7668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分布</a:t>
            </a:r>
            <a:endParaRPr lang="zh-TW" altLang="en-US" sz="800" dirty="0"/>
          </a:p>
        </p:txBody>
      </p:sp>
      <p:sp>
        <p:nvSpPr>
          <p:cNvPr id="44" name="矩形 43"/>
          <p:cNvSpPr/>
          <p:nvPr/>
        </p:nvSpPr>
        <p:spPr>
          <a:xfrm>
            <a:off x="-26596" y="-59819"/>
            <a:ext cx="3563479" cy="664249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47"/>
          <p:cNvSpPr/>
          <p:nvPr/>
        </p:nvSpPr>
        <p:spPr>
          <a:xfrm>
            <a:off x="-24822" y="605823"/>
            <a:ext cx="366352" cy="1000113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1530" y="610100"/>
            <a:ext cx="3195353" cy="984558"/>
          </a:xfrm>
          <a:prstGeom prst="rect">
            <a:avLst/>
          </a:prstGeom>
          <a:noFill/>
          <a:ln>
            <a:solidFill>
              <a:srgbClr val="A4DCB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3536884" y="-83545"/>
            <a:ext cx="5607115" cy="5234935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586502" y="726543"/>
            <a:ext cx="2411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A4DCBB"/>
                </a:solidFill>
              </a:rPr>
              <a:t>機台編號、光罩編號</a:t>
            </a:r>
            <a:endParaRPr lang="en-US" altLang="zh-TW" sz="1800" b="1" dirty="0" smtClean="0">
              <a:solidFill>
                <a:srgbClr val="A4DCBB"/>
              </a:solidFill>
            </a:endParaRPr>
          </a:p>
          <a:p>
            <a:r>
              <a:rPr lang="zh-TW" altLang="en-US" sz="1800" b="1" dirty="0" smtClean="0">
                <a:solidFill>
                  <a:srgbClr val="A4DCBB"/>
                </a:solidFill>
              </a:rPr>
              <a:t>預測值的分布狀況</a:t>
            </a:r>
            <a:endParaRPr lang="zh-TW" altLang="en-US" sz="1800" b="1" dirty="0">
              <a:solidFill>
                <a:srgbClr val="A4DCBB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-44636" y="1607328"/>
            <a:ext cx="3581519" cy="3553147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485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1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7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8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9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4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4" grpId="0" animBg="1"/>
      <p:bldP spid="48" grpId="0" animBg="1"/>
      <p:bldP spid="3" grpId="0" animBg="1"/>
      <p:bldP spid="4" grpId="0" animBg="1"/>
      <p:bldP spid="5" grpId="0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yPlot"/>
          <p:cNvPicPr>
            <a:picLocks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526" y="718901"/>
            <a:ext cx="1126340" cy="885643"/>
          </a:xfrm>
          <a:prstGeom prst="rect">
            <a:avLst/>
          </a:prstGeom>
        </p:spPr>
      </p:pic>
      <p:pic>
        <p:nvPicPr>
          <p:cNvPr id="19" name="MyPlot1"/>
          <p:cNvPicPr>
            <a:picLocks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30" y="1799341"/>
            <a:ext cx="1736685" cy="1334449"/>
          </a:xfrm>
          <a:prstGeom prst="rect">
            <a:avLst/>
          </a:prstGeom>
        </p:spPr>
      </p:pic>
      <p:pic>
        <p:nvPicPr>
          <p:cNvPr id="21" name="MyPlot2"/>
          <p:cNvPicPr>
            <a:picLocks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12" y="1799341"/>
            <a:ext cx="1440160" cy="133537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91147" y="1643595"/>
            <a:ext cx="24480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特徵相關性 </a:t>
            </a:r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–Heat map</a:t>
            </a:r>
            <a:endParaRPr lang="zh-TW" altLang="en-US" sz="800" dirty="0"/>
          </a:p>
        </p:txBody>
      </p:sp>
      <p:sp>
        <p:nvSpPr>
          <p:cNvPr id="26" name="矩形 25"/>
          <p:cNvSpPr/>
          <p:nvPr/>
        </p:nvSpPr>
        <p:spPr>
          <a:xfrm>
            <a:off x="3225312" y="1643595"/>
            <a:ext cx="2592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zh-TW" altLang="it-IT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特徵重要程度 </a:t>
            </a:r>
            <a:r>
              <a:rPr lang="it-IT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–Lasso</a:t>
            </a:r>
            <a:r>
              <a:rPr lang="it-IT" altLang="zh-TW" sz="800" dirty="0"/>
              <a:t> </a:t>
            </a:r>
            <a:endParaRPr lang="zh-TW" altLang="en-US" sz="800" dirty="0"/>
          </a:p>
        </p:txBody>
      </p:sp>
      <p:sp>
        <p:nvSpPr>
          <p:cNvPr id="27" name="矩形 26"/>
          <p:cNvSpPr/>
          <p:nvPr/>
        </p:nvSpPr>
        <p:spPr>
          <a:xfrm>
            <a:off x="391147" y="3146460"/>
            <a:ext cx="1728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Heat map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8" name="矩形 27"/>
          <p:cNvSpPr/>
          <p:nvPr/>
        </p:nvSpPr>
        <p:spPr>
          <a:xfrm>
            <a:off x="3244642" y="3146460"/>
            <a:ext cx="1800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Lasso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9" name="矩形 28"/>
          <p:cNvSpPr/>
          <p:nvPr/>
        </p:nvSpPr>
        <p:spPr>
          <a:xfrm>
            <a:off x="6203478" y="1643595"/>
            <a:ext cx="2664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SHAP</a:t>
            </a:r>
            <a:endParaRPr lang="zh-TW" altLang="en-US" sz="800" dirty="0"/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7" y="3329511"/>
            <a:ext cx="1776822" cy="1774309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613" y="3329511"/>
            <a:ext cx="1789430" cy="1774309"/>
          </a:xfrm>
          <a:prstGeom prst="rect">
            <a:avLst/>
          </a:prstGeom>
        </p:spPr>
      </p:pic>
      <p:graphicFrame>
        <p:nvGraphicFramePr>
          <p:cNvPr id="32" name="表格 31"/>
          <p:cNvGraphicFramePr>
            <a:graphicFrameLocks noGrp="1"/>
          </p:cNvGraphicFramePr>
          <p:nvPr>
            <p:extLst/>
          </p:nvPr>
        </p:nvGraphicFramePr>
        <p:xfrm>
          <a:off x="2136503" y="1799341"/>
          <a:ext cx="702643" cy="4241143"/>
        </p:xfrm>
        <a:graphic>
          <a:graphicData uri="http://schemas.openxmlformats.org/drawingml/2006/table">
            <a:tbl>
              <a:tblPr/>
              <a:tblGrid>
                <a:gridCol w="418317"/>
                <a:gridCol w="284326"/>
              </a:tblGrid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0.087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5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-0.393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-0.439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/>
          </p:nvPr>
        </p:nvGraphicFramePr>
        <p:xfrm>
          <a:off x="5051637" y="1799341"/>
          <a:ext cx="760932" cy="4973768"/>
        </p:xfrm>
        <a:graphic>
          <a:graphicData uri="http://schemas.openxmlformats.org/drawingml/2006/table">
            <a:tbl>
              <a:tblPr/>
              <a:tblGrid>
                <a:gridCol w="378986"/>
                <a:gridCol w="381946"/>
              </a:tblGrid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Feature Importance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0.091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6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SB_PROCID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34" name="圖片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81" y="1851670"/>
            <a:ext cx="2643794" cy="508189"/>
          </a:xfrm>
          <a:prstGeom prst="rect">
            <a:avLst/>
          </a:prstGeom>
        </p:spPr>
      </p:pic>
      <p:pic>
        <p:nvPicPr>
          <p:cNvPr id="35" name="圖片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088" y="2239107"/>
            <a:ext cx="1406775" cy="1394595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3633832"/>
            <a:ext cx="1594472" cy="1515357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59648" y="1011607"/>
            <a:ext cx="1169663" cy="320881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 rotWithShape="1">
          <a:blip r:embed="rId13"/>
          <a:srcRect t="28122"/>
          <a:stretch/>
        </p:blipFill>
        <p:spPr>
          <a:xfrm>
            <a:off x="391147" y="861559"/>
            <a:ext cx="805477" cy="345097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 rotWithShape="1">
          <a:blip r:embed="rId14"/>
          <a:srcRect l="1" t="16705" r="3124"/>
          <a:stretch/>
        </p:blipFill>
        <p:spPr>
          <a:xfrm>
            <a:off x="1331640" y="861560"/>
            <a:ext cx="765085" cy="67323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737731" y="879630"/>
            <a:ext cx="336798" cy="61200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394344" y="726545"/>
            <a:ext cx="7956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資料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集</a:t>
            </a:r>
            <a:endParaRPr lang="zh-TW" altLang="en-US" sz="800" dirty="0"/>
          </a:p>
        </p:txBody>
      </p:sp>
      <p:sp>
        <p:nvSpPr>
          <p:cNvPr id="47" name="矩形 46"/>
          <p:cNvSpPr/>
          <p:nvPr/>
        </p:nvSpPr>
        <p:spPr>
          <a:xfrm>
            <a:off x="1331640" y="726545"/>
            <a:ext cx="7668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分布</a:t>
            </a:r>
            <a:endParaRPr lang="zh-TW" altLang="en-US" sz="800" dirty="0"/>
          </a:p>
        </p:txBody>
      </p:sp>
      <p:sp>
        <p:nvSpPr>
          <p:cNvPr id="42" name="矩形 41"/>
          <p:cNvSpPr/>
          <p:nvPr/>
        </p:nvSpPr>
        <p:spPr>
          <a:xfrm>
            <a:off x="2902268" y="1614390"/>
            <a:ext cx="634615" cy="3553147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43"/>
          <p:cNvSpPr/>
          <p:nvPr/>
        </p:nvSpPr>
        <p:spPr>
          <a:xfrm>
            <a:off x="-26596" y="-59819"/>
            <a:ext cx="3563479" cy="1674209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1614390"/>
            <a:ext cx="2902269" cy="3529110"/>
          </a:xfrm>
          <a:prstGeom prst="rect">
            <a:avLst/>
          </a:prstGeom>
          <a:noFill/>
          <a:ln>
            <a:solidFill>
              <a:srgbClr val="A4DCB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3536884" y="-83545"/>
            <a:ext cx="5607115" cy="5234935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2971747" y="2316945"/>
            <a:ext cx="1555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A4DCBB"/>
                </a:solidFill>
              </a:rPr>
              <a:t>數值型變數間的相關係數</a:t>
            </a:r>
            <a:endParaRPr lang="zh-TW" altLang="en-US" sz="1800" b="1" dirty="0">
              <a:solidFill>
                <a:srgbClr val="A4DC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01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 animBg="1"/>
      <p:bldP spid="3" grpId="0" animBg="1"/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yPlot"/>
          <p:cNvPicPr>
            <a:picLocks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526" y="718901"/>
            <a:ext cx="1126340" cy="885643"/>
          </a:xfrm>
          <a:prstGeom prst="rect">
            <a:avLst/>
          </a:prstGeom>
        </p:spPr>
      </p:pic>
      <p:pic>
        <p:nvPicPr>
          <p:cNvPr id="19" name="MyPlot1"/>
          <p:cNvPicPr>
            <a:picLocks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30" y="1799341"/>
            <a:ext cx="1736685" cy="1334449"/>
          </a:xfrm>
          <a:prstGeom prst="rect">
            <a:avLst/>
          </a:prstGeom>
        </p:spPr>
      </p:pic>
      <p:pic>
        <p:nvPicPr>
          <p:cNvPr id="21" name="MyPlot2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76" y="1799341"/>
            <a:ext cx="1439032" cy="133537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91147" y="1643595"/>
            <a:ext cx="24480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特徵相關性 </a:t>
            </a:r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–Heat map</a:t>
            </a:r>
            <a:endParaRPr lang="zh-TW" altLang="en-US" sz="800" dirty="0"/>
          </a:p>
        </p:txBody>
      </p:sp>
      <p:sp>
        <p:nvSpPr>
          <p:cNvPr id="26" name="矩形 25"/>
          <p:cNvSpPr/>
          <p:nvPr/>
        </p:nvSpPr>
        <p:spPr>
          <a:xfrm>
            <a:off x="3225312" y="1643595"/>
            <a:ext cx="2592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zh-TW" altLang="it-IT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特徵重要程度 </a:t>
            </a:r>
            <a:r>
              <a:rPr lang="it-IT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–Lasso</a:t>
            </a:r>
            <a:r>
              <a:rPr lang="it-IT" altLang="zh-TW" sz="800" dirty="0"/>
              <a:t> </a:t>
            </a:r>
            <a:endParaRPr lang="zh-TW" altLang="en-US" sz="800" dirty="0"/>
          </a:p>
        </p:txBody>
      </p:sp>
      <p:sp>
        <p:nvSpPr>
          <p:cNvPr id="27" name="矩形 26"/>
          <p:cNvSpPr/>
          <p:nvPr/>
        </p:nvSpPr>
        <p:spPr>
          <a:xfrm>
            <a:off x="391147" y="3146460"/>
            <a:ext cx="1728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Heat map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8" name="矩形 27"/>
          <p:cNvSpPr/>
          <p:nvPr/>
        </p:nvSpPr>
        <p:spPr>
          <a:xfrm>
            <a:off x="3244642" y="3146460"/>
            <a:ext cx="1800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Lasso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9" name="矩形 28"/>
          <p:cNvSpPr/>
          <p:nvPr/>
        </p:nvSpPr>
        <p:spPr>
          <a:xfrm>
            <a:off x="6203478" y="1643595"/>
            <a:ext cx="2664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SHAP</a:t>
            </a:r>
            <a:endParaRPr lang="zh-TW" altLang="en-US" sz="800" dirty="0"/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7" y="3329511"/>
            <a:ext cx="1776822" cy="1774309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613" y="3329511"/>
            <a:ext cx="1789430" cy="1774309"/>
          </a:xfrm>
          <a:prstGeom prst="rect">
            <a:avLst/>
          </a:prstGeom>
        </p:spPr>
      </p:pic>
      <p:graphicFrame>
        <p:nvGraphicFramePr>
          <p:cNvPr id="32" name="表格 31"/>
          <p:cNvGraphicFramePr>
            <a:graphicFrameLocks noGrp="1"/>
          </p:cNvGraphicFramePr>
          <p:nvPr>
            <p:extLst/>
          </p:nvPr>
        </p:nvGraphicFramePr>
        <p:xfrm>
          <a:off x="2136503" y="1799341"/>
          <a:ext cx="702643" cy="4241143"/>
        </p:xfrm>
        <a:graphic>
          <a:graphicData uri="http://schemas.openxmlformats.org/drawingml/2006/table">
            <a:tbl>
              <a:tblPr/>
              <a:tblGrid>
                <a:gridCol w="418317"/>
                <a:gridCol w="284326"/>
              </a:tblGrid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0.087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5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-0.393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-0.439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/>
          </p:nvPr>
        </p:nvGraphicFramePr>
        <p:xfrm>
          <a:off x="5051637" y="1799341"/>
          <a:ext cx="760932" cy="4973768"/>
        </p:xfrm>
        <a:graphic>
          <a:graphicData uri="http://schemas.openxmlformats.org/drawingml/2006/table">
            <a:tbl>
              <a:tblPr/>
              <a:tblGrid>
                <a:gridCol w="378986"/>
                <a:gridCol w="381946"/>
              </a:tblGrid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Feature Importance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0.091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6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SB_PROCID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34" name="圖片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81" y="1851670"/>
            <a:ext cx="2643794" cy="508189"/>
          </a:xfrm>
          <a:prstGeom prst="rect">
            <a:avLst/>
          </a:prstGeom>
        </p:spPr>
      </p:pic>
      <p:pic>
        <p:nvPicPr>
          <p:cNvPr id="35" name="圖片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088" y="2239107"/>
            <a:ext cx="1406775" cy="1394595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3633832"/>
            <a:ext cx="1594472" cy="1515357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59648" y="1011607"/>
            <a:ext cx="1169663" cy="320881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 rotWithShape="1">
          <a:blip r:embed="rId13"/>
          <a:srcRect t="28122"/>
          <a:stretch/>
        </p:blipFill>
        <p:spPr>
          <a:xfrm>
            <a:off x="391147" y="861559"/>
            <a:ext cx="805477" cy="345097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 rotWithShape="1">
          <a:blip r:embed="rId14"/>
          <a:srcRect l="1" t="16705" r="3124"/>
          <a:stretch/>
        </p:blipFill>
        <p:spPr>
          <a:xfrm>
            <a:off x="1331640" y="861560"/>
            <a:ext cx="765085" cy="67323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737731" y="879630"/>
            <a:ext cx="336798" cy="61200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394344" y="726545"/>
            <a:ext cx="7956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資料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集</a:t>
            </a:r>
            <a:endParaRPr lang="zh-TW" altLang="en-US" sz="800" dirty="0"/>
          </a:p>
        </p:txBody>
      </p:sp>
      <p:sp>
        <p:nvSpPr>
          <p:cNvPr id="47" name="矩形 46"/>
          <p:cNvSpPr/>
          <p:nvPr/>
        </p:nvSpPr>
        <p:spPr>
          <a:xfrm>
            <a:off x="1331640" y="726545"/>
            <a:ext cx="7668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分布</a:t>
            </a:r>
            <a:endParaRPr lang="zh-TW" altLang="en-US" sz="800" dirty="0"/>
          </a:p>
        </p:txBody>
      </p:sp>
      <p:sp>
        <p:nvSpPr>
          <p:cNvPr id="44" name="矩形 43"/>
          <p:cNvSpPr/>
          <p:nvPr/>
        </p:nvSpPr>
        <p:spPr>
          <a:xfrm>
            <a:off x="-26596" y="-59819"/>
            <a:ext cx="6015700" cy="1674209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086835" y="1607925"/>
            <a:ext cx="2902269" cy="3529110"/>
          </a:xfrm>
          <a:prstGeom prst="rect">
            <a:avLst/>
          </a:prstGeom>
          <a:noFill/>
          <a:ln>
            <a:solidFill>
              <a:srgbClr val="A4DCB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5989104" y="-83545"/>
            <a:ext cx="3154895" cy="5234935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6127581" y="2413036"/>
            <a:ext cx="1882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A4DCBB"/>
                </a:solidFill>
              </a:rPr>
              <a:t>類別及數值型變數間的相關程度</a:t>
            </a:r>
            <a:endParaRPr lang="zh-TW" altLang="en-US" sz="1800" b="1" dirty="0">
              <a:solidFill>
                <a:srgbClr val="A4DCBB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-18510" y="1614390"/>
            <a:ext cx="3105345" cy="3553147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806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3" grpId="0" animBg="1"/>
      <p:bldP spid="4" grpId="0" animBg="1"/>
      <p:bldP spid="5" grpId="0"/>
      <p:bldP spid="4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yPlot"/>
          <p:cNvPicPr>
            <a:picLocks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526" y="718901"/>
            <a:ext cx="1126340" cy="885643"/>
          </a:xfrm>
          <a:prstGeom prst="rect">
            <a:avLst/>
          </a:prstGeom>
        </p:spPr>
      </p:pic>
      <p:pic>
        <p:nvPicPr>
          <p:cNvPr id="19" name="MyPlot1"/>
          <p:cNvPicPr>
            <a:picLocks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30" y="1799341"/>
            <a:ext cx="1736685" cy="1334449"/>
          </a:xfrm>
          <a:prstGeom prst="rect">
            <a:avLst/>
          </a:prstGeom>
        </p:spPr>
      </p:pic>
      <p:pic>
        <p:nvPicPr>
          <p:cNvPr id="21" name="MyPlot2"/>
          <p:cNvPicPr>
            <a:picLocks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12" y="1799341"/>
            <a:ext cx="1440160" cy="133537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91147" y="1643595"/>
            <a:ext cx="24480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特徵相關性 </a:t>
            </a:r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–Heat map</a:t>
            </a:r>
            <a:endParaRPr lang="zh-TW" altLang="en-US" sz="800" dirty="0"/>
          </a:p>
        </p:txBody>
      </p:sp>
      <p:sp>
        <p:nvSpPr>
          <p:cNvPr id="26" name="矩形 25"/>
          <p:cNvSpPr/>
          <p:nvPr/>
        </p:nvSpPr>
        <p:spPr>
          <a:xfrm>
            <a:off x="3225312" y="1643595"/>
            <a:ext cx="2592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zh-TW" altLang="it-IT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特徵重要程度 </a:t>
            </a:r>
            <a:r>
              <a:rPr lang="it-IT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–Lasso</a:t>
            </a:r>
            <a:r>
              <a:rPr lang="it-IT" altLang="zh-TW" sz="800" dirty="0"/>
              <a:t> </a:t>
            </a:r>
            <a:endParaRPr lang="zh-TW" altLang="en-US" sz="800" dirty="0"/>
          </a:p>
        </p:txBody>
      </p:sp>
      <p:sp>
        <p:nvSpPr>
          <p:cNvPr id="27" name="矩形 26"/>
          <p:cNvSpPr/>
          <p:nvPr/>
        </p:nvSpPr>
        <p:spPr>
          <a:xfrm>
            <a:off x="391147" y="3146460"/>
            <a:ext cx="1728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Heat map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8" name="矩形 27"/>
          <p:cNvSpPr/>
          <p:nvPr/>
        </p:nvSpPr>
        <p:spPr>
          <a:xfrm>
            <a:off x="3244642" y="3146460"/>
            <a:ext cx="1800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Lasso Top3 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分布圖</a:t>
            </a:r>
            <a:endParaRPr lang="zh-TW" altLang="en-US" sz="800" dirty="0"/>
          </a:p>
        </p:txBody>
      </p:sp>
      <p:sp>
        <p:nvSpPr>
          <p:cNvPr id="29" name="矩形 28"/>
          <p:cNvSpPr/>
          <p:nvPr/>
        </p:nvSpPr>
        <p:spPr>
          <a:xfrm>
            <a:off x="6203478" y="1643595"/>
            <a:ext cx="2664000" cy="144000"/>
          </a:xfrm>
          <a:prstGeom prst="rect">
            <a:avLst/>
          </a:prstGeom>
          <a:solidFill>
            <a:srgbClr val="428FB1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altLang="zh-TW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SHAP</a:t>
            </a:r>
            <a:endParaRPr lang="zh-TW" altLang="en-US" sz="800" dirty="0"/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7" y="3329511"/>
            <a:ext cx="1776822" cy="1774309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613" y="3329511"/>
            <a:ext cx="1789430" cy="1774309"/>
          </a:xfrm>
          <a:prstGeom prst="rect">
            <a:avLst/>
          </a:prstGeom>
        </p:spPr>
      </p:pic>
      <p:graphicFrame>
        <p:nvGraphicFramePr>
          <p:cNvPr id="32" name="表格 31"/>
          <p:cNvGraphicFramePr>
            <a:graphicFrameLocks noGrp="1"/>
          </p:cNvGraphicFramePr>
          <p:nvPr>
            <p:extLst/>
          </p:nvPr>
        </p:nvGraphicFramePr>
        <p:xfrm>
          <a:off x="2136503" y="1799341"/>
          <a:ext cx="702643" cy="4241143"/>
        </p:xfrm>
        <a:graphic>
          <a:graphicData uri="http://schemas.openxmlformats.org/drawingml/2006/table">
            <a:tbl>
              <a:tblPr/>
              <a:tblGrid>
                <a:gridCol w="418317"/>
                <a:gridCol w="284326"/>
              </a:tblGrid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0.087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8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5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-0.092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-0.208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-0.244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-0.309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-0.393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-0.427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4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-0.439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/>
          </p:nvPr>
        </p:nvGraphicFramePr>
        <p:xfrm>
          <a:off x="5051637" y="1799341"/>
          <a:ext cx="760932" cy="4973768"/>
        </p:xfrm>
        <a:graphic>
          <a:graphicData uri="http://schemas.openxmlformats.org/drawingml/2006/table">
            <a:tbl>
              <a:tblPr/>
              <a:tblGrid>
                <a:gridCol w="378986"/>
                <a:gridCol w="381946"/>
              </a:tblGrid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Feature Importance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DV_TANKATEMP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0.091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DV_ENNZL2FLWRT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SCANSPEED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0.079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DV_ENNZL3FLWRT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DV_ARFLWRTUP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0.017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0.014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DV_ARFLWRTLW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DV_SP1PMPFLW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SLOTZFCUS31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LPMIN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TMPP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AIRCLN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LPILL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AIRN2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PRESP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6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AIRCOL1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LC_DISPENSQNT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ILLM_AVG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DV_SP3PMPFLW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SB_PROCID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SCP_USEDID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DV_DEVPRCTM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DV_ENNZL1FLWRT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LC_HUM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DV_CIRPMPFLW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LC_NZLSPDMENT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DV_NRCONCENT1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LC_DPSSPDSET2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DV_ENSWFLWRTR1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DV_HSPPRSR1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SCP_TEMP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0.000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99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DV_DWSPFLWRTR2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HUMM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-0.005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LC_COTPRESS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DV_NACONCENT1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-0.022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DV_PMPFLWR2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-0.031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-0.056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LPAVE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-0.058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LPMAX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-0.063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5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SHP_TEMP2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-0.141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34" name="圖片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81" y="1851670"/>
            <a:ext cx="2643794" cy="508189"/>
          </a:xfrm>
          <a:prstGeom prst="rect">
            <a:avLst/>
          </a:prstGeom>
        </p:spPr>
      </p:pic>
      <p:pic>
        <p:nvPicPr>
          <p:cNvPr id="35" name="圖片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088" y="2239107"/>
            <a:ext cx="1406775" cy="1394595"/>
          </a:xfrm>
          <a:prstGeom prst="rect">
            <a:avLst/>
          </a:prstGeom>
        </p:spPr>
      </p:pic>
      <p:pic>
        <p:nvPicPr>
          <p:cNvPr id="36" name="圖片 3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3633832"/>
            <a:ext cx="1594472" cy="1515357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59648" y="1011607"/>
            <a:ext cx="1169663" cy="320881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 rotWithShape="1">
          <a:blip r:embed="rId13"/>
          <a:srcRect t="28122"/>
          <a:stretch/>
        </p:blipFill>
        <p:spPr>
          <a:xfrm>
            <a:off x="391147" y="861559"/>
            <a:ext cx="805477" cy="345097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 rotWithShape="1">
          <a:blip r:embed="rId14"/>
          <a:srcRect l="1" t="16705" r="3124"/>
          <a:stretch/>
        </p:blipFill>
        <p:spPr>
          <a:xfrm>
            <a:off x="1331640" y="861560"/>
            <a:ext cx="765085" cy="673234"/>
          </a:xfrm>
          <a:prstGeom prst="rect">
            <a:avLst/>
          </a:prstGeom>
        </p:spPr>
      </p:pic>
      <p:sp>
        <p:nvSpPr>
          <p:cNvPr id="45" name="文字方塊 44"/>
          <p:cNvSpPr txBox="1"/>
          <p:nvPr/>
        </p:nvSpPr>
        <p:spPr>
          <a:xfrm>
            <a:off x="1737731" y="879630"/>
            <a:ext cx="336798" cy="61200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394344" y="726545"/>
            <a:ext cx="7956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資料</a:t>
            </a:r>
            <a:r>
              <a:rPr lang="zh-TW" altLang="en-US" sz="800" b="1" dirty="0">
                <a:solidFill>
                  <a:srgbClr val="FFFFFF"/>
                </a:solidFill>
                <a:latin typeface="微軟正黑體" panose="020B0604030504040204" pitchFamily="34" charset="-120"/>
              </a:rPr>
              <a:t>集</a:t>
            </a:r>
            <a:endParaRPr lang="zh-TW" altLang="en-US" sz="800" dirty="0"/>
          </a:p>
        </p:txBody>
      </p:sp>
      <p:sp>
        <p:nvSpPr>
          <p:cNvPr id="47" name="矩形 46"/>
          <p:cNvSpPr/>
          <p:nvPr/>
        </p:nvSpPr>
        <p:spPr>
          <a:xfrm>
            <a:off x="1331640" y="726545"/>
            <a:ext cx="766800" cy="144000"/>
          </a:xfrm>
          <a:prstGeom prst="rect">
            <a:avLst/>
          </a:prstGeom>
          <a:solidFill>
            <a:srgbClr val="428FB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CD</a:t>
            </a:r>
            <a:r>
              <a:rPr lang="zh-TW" altLang="en-US" sz="800" b="1" dirty="0" smtClean="0">
                <a:solidFill>
                  <a:srgbClr val="FFFFFF"/>
                </a:solidFill>
                <a:latin typeface="微軟正黑體" panose="020B0604030504040204" pitchFamily="34" charset="-120"/>
              </a:rPr>
              <a:t>分布</a:t>
            </a:r>
            <a:endParaRPr lang="zh-TW" altLang="en-US" sz="800" dirty="0"/>
          </a:p>
        </p:txBody>
      </p:sp>
      <p:sp>
        <p:nvSpPr>
          <p:cNvPr id="44" name="矩形 43"/>
          <p:cNvSpPr/>
          <p:nvPr/>
        </p:nvSpPr>
        <p:spPr>
          <a:xfrm>
            <a:off x="-26596" y="-59819"/>
            <a:ext cx="9170596" cy="1674209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6192180" y="1607925"/>
            <a:ext cx="2932304" cy="3529110"/>
          </a:xfrm>
          <a:prstGeom prst="rect">
            <a:avLst/>
          </a:prstGeom>
          <a:noFill/>
          <a:ln>
            <a:solidFill>
              <a:srgbClr val="A4DCB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-18510" y="1614390"/>
            <a:ext cx="6209982" cy="3553147"/>
          </a:xfrm>
          <a:prstGeom prst="rect">
            <a:avLst/>
          </a:prstGeom>
          <a:solidFill>
            <a:srgbClr val="1F497D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4380539" y="2474684"/>
            <a:ext cx="1882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A4DCBB"/>
                </a:solidFill>
              </a:rPr>
              <a:t>變數</a:t>
            </a:r>
            <a:r>
              <a:rPr lang="zh-TW" altLang="en-US" sz="1800" b="1" dirty="0" smtClean="0">
                <a:solidFill>
                  <a:srgbClr val="A4DCBB"/>
                </a:solidFill>
              </a:rPr>
              <a:t>對模型預測結果</a:t>
            </a:r>
            <a:r>
              <a:rPr lang="zh-TW" altLang="en-US" sz="1800" b="1" dirty="0">
                <a:solidFill>
                  <a:srgbClr val="A4DCBB"/>
                </a:solidFill>
              </a:rPr>
              <a:t>的</a:t>
            </a:r>
            <a:r>
              <a:rPr lang="zh-TW" altLang="en-US" sz="1800" b="1" dirty="0" smtClean="0">
                <a:solidFill>
                  <a:srgbClr val="A4DCBB"/>
                </a:solidFill>
              </a:rPr>
              <a:t>影響程度</a:t>
            </a:r>
            <a:endParaRPr lang="zh-TW" altLang="en-US" sz="1800" b="1" dirty="0">
              <a:solidFill>
                <a:srgbClr val="A4DC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51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3" grpId="0" animBg="1"/>
      <p:bldP spid="42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2852942" y="14843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機器學習決策平台</a:t>
            </a: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20" y="31992"/>
            <a:ext cx="634984" cy="694553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859" y="3336835"/>
            <a:ext cx="1169663" cy="320881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502763"/>
              </p:ext>
            </p:extLst>
          </p:nvPr>
        </p:nvGraphicFramePr>
        <p:xfrm>
          <a:off x="791580" y="1446623"/>
          <a:ext cx="3690409" cy="1719105"/>
        </p:xfrm>
        <a:graphic>
          <a:graphicData uri="http://schemas.openxmlformats.org/drawingml/2006/table">
            <a:tbl>
              <a:tblPr/>
              <a:tblGrid>
                <a:gridCol w="916465"/>
                <a:gridCol w="916465"/>
                <a:gridCol w="916465"/>
                <a:gridCol w="941014"/>
              </a:tblGrid>
              <a:tr h="495057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Linear Regression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XGB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Random Forest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FB1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200" b="0" i="0" u="none" strike="noStrike" dirty="0">
                        <a:solidFill>
                          <a:srgbClr val="40404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06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40404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DF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567" y="1446625"/>
            <a:ext cx="2430738" cy="49505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916705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0.07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1916705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1916705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0.14</a:t>
            </a:r>
          </a:p>
        </p:txBody>
      </p:sp>
      <p:sp>
        <p:nvSpPr>
          <p:cNvPr id="44" name="文字方塊 43"/>
          <p:cNvSpPr txBox="1"/>
          <p:nvPr/>
        </p:nvSpPr>
        <p:spPr>
          <a:xfrm>
            <a:off x="1916705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1.12</a:t>
            </a:r>
          </a:p>
        </p:txBody>
      </p:sp>
      <p:sp>
        <p:nvSpPr>
          <p:cNvPr id="48" name="文字方塊 47"/>
          <p:cNvSpPr txBox="1"/>
          <p:nvPr/>
        </p:nvSpPr>
        <p:spPr>
          <a:xfrm>
            <a:off x="2861810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0.06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2861810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2816805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-0.64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3761910" y="1946545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0.06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3761910" y="2247948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0.01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3707458" y="2549767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-1.57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文字方塊 53"/>
          <p:cNvSpPr txBox="1"/>
          <p:nvPr/>
        </p:nvSpPr>
        <p:spPr>
          <a:xfrm>
            <a:off x="2861810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0.99</a:t>
            </a:r>
          </a:p>
        </p:txBody>
      </p:sp>
      <p:sp>
        <p:nvSpPr>
          <p:cNvPr id="55" name="文字方塊 54"/>
          <p:cNvSpPr txBox="1"/>
          <p:nvPr/>
        </p:nvSpPr>
        <p:spPr>
          <a:xfrm>
            <a:off x="3761910" y="2879819"/>
            <a:ext cx="585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C00000"/>
                </a:solidFill>
              </a:rPr>
              <a:t>0.95</a:t>
            </a:r>
          </a:p>
        </p:txBody>
      </p:sp>
      <p:sp>
        <p:nvSpPr>
          <p:cNvPr id="57" name="文字方塊 56"/>
          <p:cNvSpPr txBox="1"/>
          <p:nvPr/>
        </p:nvSpPr>
        <p:spPr>
          <a:xfrm>
            <a:off x="6115464" y="1524875"/>
            <a:ext cx="585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177</a:t>
            </a:r>
            <a:endParaRPr lang="zh-TW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4476" y="1506336"/>
            <a:ext cx="1227506" cy="357093"/>
          </a:xfrm>
          <a:prstGeom prst="rect">
            <a:avLst/>
          </a:prstGeom>
        </p:spPr>
      </p:pic>
      <p:pic>
        <p:nvPicPr>
          <p:cNvPr id="22" name="MyPlot4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567" y="1941679"/>
            <a:ext cx="2655763" cy="274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03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0" grpId="0"/>
      <p:bldP spid="42" grpId="0"/>
      <p:bldP spid="44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2866493" y="2317263"/>
            <a:ext cx="2330309" cy="657072"/>
          </a:xfrm>
        </p:spPr>
        <p:txBody>
          <a:bodyPr>
            <a:normAutofit lnSpcReduction="10000"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未來展望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sp>
        <p:nvSpPr>
          <p:cNvPr id="4" name="矩形 3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0" r="39664" b="17610"/>
          <a:stretch/>
        </p:blipFill>
        <p:spPr>
          <a:xfrm>
            <a:off x="5337085" y="2008338"/>
            <a:ext cx="3667088" cy="29764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196802" y="2000264"/>
            <a:ext cx="3947198" cy="3422753"/>
          </a:xfrm>
          <a:prstGeom prst="rect">
            <a:avLst/>
          </a:prstGeom>
          <a:solidFill>
            <a:srgbClr val="DDEEEF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556855" y="2139104"/>
            <a:ext cx="2780230" cy="1013390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7103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" t="-469" r="324" b="469"/>
          <a:stretch/>
        </p:blipFill>
        <p:spPr>
          <a:xfrm>
            <a:off x="1871700" y="-479479"/>
            <a:ext cx="6075675" cy="6075675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4301967" y="449181"/>
            <a:ext cx="1215135" cy="792087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目錄</a:t>
            </a:r>
            <a:endParaRPr lang="zh-TW" altLang="en-US" sz="28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871700" y="229482"/>
            <a:ext cx="6075675" cy="4187473"/>
          </a:xfrm>
          <a:prstGeom prst="rect">
            <a:avLst/>
          </a:prstGeom>
          <a:solidFill>
            <a:srgbClr val="DDEEEF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" name="群組 25"/>
          <p:cNvGrpSpPr/>
          <p:nvPr/>
        </p:nvGrpSpPr>
        <p:grpSpPr>
          <a:xfrm>
            <a:off x="3652217" y="1999042"/>
            <a:ext cx="2328469" cy="568142"/>
            <a:chOff x="3728186" y="2008953"/>
            <a:chExt cx="2227178" cy="495055"/>
          </a:xfrm>
        </p:grpSpPr>
        <p:pic>
          <p:nvPicPr>
            <p:cNvPr id="22" name="圖片 2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25" t="68318" r="11074" b="22057"/>
            <a:stretch/>
          </p:blipFill>
          <p:spPr>
            <a:xfrm>
              <a:off x="3728186" y="2008953"/>
              <a:ext cx="2227178" cy="495055"/>
            </a:xfrm>
            <a:prstGeom prst="rect">
              <a:avLst/>
            </a:prstGeom>
          </p:spPr>
        </p:pic>
        <p:sp>
          <p:nvSpPr>
            <p:cNvPr id="9" name="文字方塊 8"/>
            <p:cNvSpPr txBox="1"/>
            <p:nvPr/>
          </p:nvSpPr>
          <p:spPr>
            <a:xfrm>
              <a:off x="4404660" y="2083527"/>
              <a:ext cx="11255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chemeClr val="bg1"/>
                  </a:solidFill>
                </a:rPr>
                <a:t>專案架構</a:t>
              </a:r>
              <a:endParaRPr lang="en-US" altLang="zh-TW" sz="1600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3697376" y="1460967"/>
            <a:ext cx="2288797" cy="667910"/>
            <a:chOff x="3803486" y="1484171"/>
            <a:chExt cx="2151909" cy="586859"/>
          </a:xfrm>
        </p:grpSpPr>
        <p:pic>
          <p:nvPicPr>
            <p:cNvPr id="23" name="圖片 2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00" t="57000" r="13250" b="31625"/>
            <a:stretch/>
          </p:blipFill>
          <p:spPr>
            <a:xfrm>
              <a:off x="3803486" y="1484171"/>
              <a:ext cx="2076578" cy="586859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4170484" y="1637476"/>
              <a:ext cx="17849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chemeClr val="bg1"/>
                  </a:solidFill>
                </a:rPr>
                <a:t>專案背景與效益</a:t>
              </a:r>
              <a:endParaRPr lang="en-US" altLang="zh-TW" sz="1600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3707504" y="2428389"/>
            <a:ext cx="2148704" cy="635431"/>
            <a:chOff x="3806660" y="2441931"/>
            <a:chExt cx="2070230" cy="585065"/>
          </a:xfrm>
        </p:grpSpPr>
        <p:pic>
          <p:nvPicPr>
            <p:cNvPr id="24" name="圖片 23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00" t="57000" r="13250" b="31625"/>
            <a:stretch/>
          </p:blipFill>
          <p:spPr>
            <a:xfrm>
              <a:off x="3806660" y="2441931"/>
              <a:ext cx="2070230" cy="585065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4386436" y="2573787"/>
              <a:ext cx="12393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chemeClr val="bg1"/>
                  </a:solidFill>
                </a:rPr>
                <a:t>平台</a:t>
              </a:r>
              <a:r>
                <a:rPr lang="en-US" altLang="zh-TW" sz="1600" b="1" dirty="0" smtClean="0">
                  <a:solidFill>
                    <a:schemeClr val="bg1"/>
                  </a:solidFill>
                </a:rPr>
                <a:t>DEMO</a:t>
              </a:r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3677539" y="2942900"/>
            <a:ext cx="2277824" cy="569920"/>
            <a:chOff x="3728186" y="2964920"/>
            <a:chExt cx="2227178" cy="536177"/>
          </a:xfrm>
        </p:grpSpPr>
        <p:pic>
          <p:nvPicPr>
            <p:cNvPr id="21" name="圖片 20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25" t="67518" r="11074" b="22057"/>
            <a:stretch/>
          </p:blipFill>
          <p:spPr>
            <a:xfrm>
              <a:off x="3728186" y="2964920"/>
              <a:ext cx="2227178" cy="536177"/>
            </a:xfrm>
            <a:prstGeom prst="rect">
              <a:avLst/>
            </a:prstGeom>
          </p:spPr>
        </p:pic>
        <p:sp>
          <p:nvSpPr>
            <p:cNvPr id="11" name="文字方塊 10"/>
            <p:cNvSpPr txBox="1"/>
            <p:nvPr/>
          </p:nvSpPr>
          <p:spPr>
            <a:xfrm>
              <a:off x="4435118" y="3082715"/>
              <a:ext cx="1114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chemeClr val="bg1"/>
                  </a:solidFill>
                </a:rPr>
                <a:t>未來展望</a:t>
              </a:r>
              <a:endParaRPr lang="en-US" altLang="zh-TW" sz="1600" b="1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8667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線接點 10"/>
          <p:cNvCxnSpPr/>
          <p:nvPr/>
        </p:nvCxnSpPr>
        <p:spPr>
          <a:xfrm flipH="1" flipV="1">
            <a:off x="2936505" y="2369227"/>
            <a:ext cx="563453" cy="382544"/>
          </a:xfrm>
          <a:prstGeom prst="line">
            <a:avLst/>
          </a:prstGeom>
          <a:ln w="19050">
            <a:solidFill>
              <a:srgbClr val="72A5CC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9" t="22875" r="6377" b="16750"/>
          <a:stretch/>
        </p:blipFill>
        <p:spPr>
          <a:xfrm>
            <a:off x="6147175" y="3106050"/>
            <a:ext cx="2982354" cy="2037450"/>
          </a:xfrm>
          <a:prstGeom prst="rect">
            <a:avLst/>
          </a:prstGeom>
        </p:spPr>
      </p:pic>
      <p:sp>
        <p:nvSpPr>
          <p:cNvPr id="4" name="標題 2"/>
          <p:cNvSpPr>
            <a:spLocks noGrp="1"/>
          </p:cNvSpPr>
          <p:nvPr>
            <p:ph type="title"/>
          </p:nvPr>
        </p:nvSpPr>
        <p:spPr>
          <a:xfrm>
            <a:off x="56185" y="52476"/>
            <a:ext cx="2895636" cy="584059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未來展望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75" t="1000" r="1000" b="82375"/>
          <a:stretch/>
        </p:blipFill>
        <p:spPr>
          <a:xfrm>
            <a:off x="7137285" y="2720999"/>
            <a:ext cx="585065" cy="5850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75" t="1000" r="1000" b="82375"/>
          <a:stretch/>
        </p:blipFill>
        <p:spPr>
          <a:xfrm>
            <a:off x="8442430" y="3088393"/>
            <a:ext cx="375760" cy="375760"/>
          </a:xfrm>
          <a:prstGeom prst="rect">
            <a:avLst/>
          </a:prstGeom>
        </p:spPr>
      </p:pic>
      <p:sp>
        <p:nvSpPr>
          <p:cNvPr id="31" name="流程圖: 替代處理程序 30">
            <a:extLst>
              <a:ext uri="{FF2B5EF4-FFF2-40B4-BE49-F238E27FC236}">
                <a16:creationId xmlns:a16="http://schemas.microsoft.com/office/drawing/2014/main" xmlns="" id="{202BBD39-DC8E-466A-81B1-E996ED7AEA1E}"/>
              </a:ext>
            </a:extLst>
          </p:cNvPr>
          <p:cNvSpPr/>
          <p:nvPr/>
        </p:nvSpPr>
        <p:spPr>
          <a:xfrm>
            <a:off x="1271320" y="2146780"/>
            <a:ext cx="1833020" cy="317325"/>
          </a:xfrm>
          <a:prstGeom prst="flowChartAlternateProcess">
            <a:avLst/>
          </a:prstGeom>
          <a:solidFill>
            <a:srgbClr val="72A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SekiGothic JP R" pitchFamily="34" charset="-128"/>
                <a:ea typeface="GenSekiGothic JP R" pitchFamily="34" charset="-128"/>
              </a:rPr>
              <a:t>應用於不同</a:t>
            </a:r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SekiGothic JP R" pitchFamily="34" charset="-128"/>
                <a:ea typeface="GenSekiGothic JP R" pitchFamily="34" charset="-128"/>
              </a:rPr>
              <a:t>製程需求</a:t>
            </a:r>
          </a:p>
        </p:txBody>
      </p:sp>
      <p:sp>
        <p:nvSpPr>
          <p:cNvPr id="35" name="流程圖: 替代處理程序 34">
            <a:extLst>
              <a:ext uri="{FF2B5EF4-FFF2-40B4-BE49-F238E27FC236}">
                <a16:creationId xmlns:a16="http://schemas.microsoft.com/office/drawing/2014/main" xmlns="" id="{202BBD39-DC8E-466A-81B1-E996ED7AEA1E}"/>
              </a:ext>
            </a:extLst>
          </p:cNvPr>
          <p:cNvSpPr/>
          <p:nvPr/>
        </p:nvSpPr>
        <p:spPr>
          <a:xfrm>
            <a:off x="3656585" y="1356615"/>
            <a:ext cx="1698005" cy="317325"/>
          </a:xfrm>
          <a:prstGeom prst="flowChartAlternateProcess">
            <a:avLst/>
          </a:prstGeom>
          <a:solidFill>
            <a:srgbClr val="72A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SekiGothic JP R" pitchFamily="34" charset="-128"/>
                <a:ea typeface="GenSekiGothic JP R" pitchFamily="34" charset="-128"/>
              </a:rPr>
              <a:t>找尋製程關鍵</a:t>
            </a:r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SekiGothic JP R" pitchFamily="34" charset="-128"/>
                <a:ea typeface="GenSekiGothic JP R" pitchFamily="34" charset="-128"/>
              </a:rPr>
              <a:t>因子</a:t>
            </a:r>
          </a:p>
        </p:txBody>
      </p:sp>
      <p:cxnSp>
        <p:nvCxnSpPr>
          <p:cNvPr id="36" name="直線接點 35"/>
          <p:cNvCxnSpPr>
            <a:endCxn id="35" idx="2"/>
          </p:cNvCxnSpPr>
          <p:nvPr/>
        </p:nvCxnSpPr>
        <p:spPr>
          <a:xfrm flipH="1" flipV="1">
            <a:off x="4505588" y="1673940"/>
            <a:ext cx="164501" cy="565692"/>
          </a:xfrm>
          <a:prstGeom prst="line">
            <a:avLst/>
          </a:prstGeom>
          <a:ln w="19050">
            <a:solidFill>
              <a:srgbClr val="72A5CC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 flipV="1">
            <a:off x="3099781" y="3336835"/>
            <a:ext cx="400177" cy="293475"/>
          </a:xfrm>
          <a:prstGeom prst="line">
            <a:avLst/>
          </a:prstGeom>
          <a:ln w="19050">
            <a:solidFill>
              <a:srgbClr val="72A5CC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圖: 替代處理程序 12">
            <a:extLst>
              <a:ext uri="{FF2B5EF4-FFF2-40B4-BE49-F238E27FC236}">
                <a16:creationId xmlns:a16="http://schemas.microsoft.com/office/drawing/2014/main" xmlns="" id="{202BBD39-DC8E-466A-81B1-E996ED7AEA1E}"/>
              </a:ext>
            </a:extLst>
          </p:cNvPr>
          <p:cNvSpPr/>
          <p:nvPr/>
        </p:nvSpPr>
        <p:spPr>
          <a:xfrm>
            <a:off x="1401776" y="3630310"/>
            <a:ext cx="1698005" cy="317325"/>
          </a:xfrm>
          <a:prstGeom prst="flowChartAlternateProcess">
            <a:avLst/>
          </a:prstGeom>
          <a:solidFill>
            <a:srgbClr val="72A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SekiGothic JP R" pitchFamily="34" charset="-128"/>
                <a:ea typeface="GenSekiGothic JP R" pitchFamily="34" charset="-128"/>
              </a:rPr>
              <a:t>事前預測模擬分析</a:t>
            </a:r>
          </a:p>
        </p:txBody>
      </p:sp>
      <p:sp>
        <p:nvSpPr>
          <p:cNvPr id="18" name="矩形 17"/>
          <p:cNvSpPr/>
          <p:nvPr/>
        </p:nvSpPr>
        <p:spPr>
          <a:xfrm>
            <a:off x="6145296" y="2701269"/>
            <a:ext cx="4162962" cy="3292339"/>
          </a:xfrm>
          <a:prstGeom prst="rect">
            <a:avLst/>
          </a:prstGeom>
          <a:solidFill>
            <a:srgbClr val="FFFFFF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7" t="42125" r="15622" b="22001"/>
          <a:stretch/>
        </p:blipFill>
        <p:spPr>
          <a:xfrm>
            <a:off x="3249527" y="2058991"/>
            <a:ext cx="2900943" cy="19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6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5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2969316" y="2263268"/>
            <a:ext cx="2250250" cy="657072"/>
          </a:xfrm>
        </p:spPr>
        <p:txBody>
          <a:bodyPr>
            <a:normAutofit lnSpcReduction="10000"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實習心得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sp>
        <p:nvSpPr>
          <p:cNvPr id="4" name="矩形 3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44" t="15119"/>
          <a:stretch/>
        </p:blipFill>
        <p:spPr>
          <a:xfrm>
            <a:off x="5565630" y="1959684"/>
            <a:ext cx="3578370" cy="29883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82067" y="1851670"/>
            <a:ext cx="4105468" cy="3422753"/>
          </a:xfrm>
          <a:prstGeom prst="rect">
            <a:avLst/>
          </a:prstGeom>
          <a:solidFill>
            <a:srgbClr val="DDEEEF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812262" y="2214310"/>
            <a:ext cx="2779494" cy="882102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5297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2202768" y="367294"/>
            <a:ext cx="5143501" cy="5143500"/>
            <a:chOff x="2202768" y="367294"/>
            <a:chExt cx="5143501" cy="51435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2769" y="367294"/>
              <a:ext cx="5143500" cy="5143500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649" r="40156" b="57475"/>
            <a:stretch/>
          </p:blipFill>
          <p:spPr>
            <a:xfrm>
              <a:off x="2202768" y="1507212"/>
              <a:ext cx="1405389" cy="1230136"/>
            </a:xfrm>
            <a:prstGeom prst="rect">
              <a:avLst/>
            </a:prstGeom>
          </p:spPr>
        </p:pic>
      </p:grpSp>
      <p:sp>
        <p:nvSpPr>
          <p:cNvPr id="4" name="標題 2"/>
          <p:cNvSpPr>
            <a:spLocks noGrp="1"/>
          </p:cNvSpPr>
          <p:nvPr>
            <p:ph type="title"/>
          </p:nvPr>
        </p:nvSpPr>
        <p:spPr>
          <a:xfrm>
            <a:off x="56185" y="52476"/>
            <a:ext cx="2895636" cy="584059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實習心得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6" name="平行四邊形 5"/>
          <p:cNvSpPr/>
          <p:nvPr/>
        </p:nvSpPr>
        <p:spPr>
          <a:xfrm>
            <a:off x="4166951" y="2076695"/>
            <a:ext cx="1215135" cy="225025"/>
          </a:xfrm>
          <a:prstGeom prst="parallelogram">
            <a:avLst/>
          </a:prstGeom>
          <a:solidFill>
            <a:srgbClr val="6B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4346973" y="2047181"/>
            <a:ext cx="9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VM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架構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0" name="平行四邊形 9"/>
          <p:cNvSpPr/>
          <p:nvPr/>
        </p:nvSpPr>
        <p:spPr>
          <a:xfrm>
            <a:off x="4166951" y="2466738"/>
            <a:ext cx="1215135" cy="225025"/>
          </a:xfrm>
          <a:prstGeom prst="parallelogram">
            <a:avLst/>
          </a:prstGeom>
          <a:solidFill>
            <a:srgbClr val="6B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346973" y="2437098"/>
            <a:ext cx="9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數據處理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2" name="平行四邊形 11"/>
          <p:cNvSpPr/>
          <p:nvPr/>
        </p:nvSpPr>
        <p:spPr>
          <a:xfrm>
            <a:off x="4166951" y="2856781"/>
            <a:ext cx="1215135" cy="225025"/>
          </a:xfrm>
          <a:prstGeom prst="parallelogram">
            <a:avLst/>
          </a:prstGeom>
          <a:solidFill>
            <a:srgbClr val="6B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4166951" y="3246825"/>
            <a:ext cx="1215135" cy="225025"/>
          </a:xfrm>
          <a:prstGeom prst="parallelogram">
            <a:avLst/>
          </a:prstGeom>
          <a:solidFill>
            <a:srgbClr val="6B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4346972" y="2824658"/>
            <a:ext cx="9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實務經驗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346972" y="3205448"/>
            <a:ext cx="9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模型建立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2402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0" grpId="0" animBg="1"/>
      <p:bldP spid="7" grpId="0"/>
      <p:bldP spid="12" grpId="0" animBg="1"/>
      <p:bldP spid="13" grpId="0" animBg="1"/>
      <p:bldP spid="9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內容版面配置區 16"/>
          <p:cNvPicPr>
            <a:picLocks noGrp="1" noChangeAspect="1"/>
          </p:cNvPicPr>
          <p:nvPr>
            <p:ph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750" y="411510"/>
            <a:ext cx="4500500" cy="4500500"/>
          </a:xfrm>
        </p:spPr>
      </p:pic>
    </p:spTree>
    <p:extLst>
      <p:ext uri="{BB962C8B-B14F-4D97-AF65-F5344CB8AC3E}">
        <p14:creationId xmlns:p14="http://schemas.microsoft.com/office/powerpoint/2010/main" val="2557865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3164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2281683" y="2214699"/>
            <a:ext cx="4095455" cy="792087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專案背景與效益</a:t>
            </a:r>
          </a:p>
        </p:txBody>
      </p:sp>
      <p:sp>
        <p:nvSpPr>
          <p:cNvPr id="4" name="矩形 3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32" b="3907"/>
          <a:stretch/>
        </p:blipFill>
        <p:spPr>
          <a:xfrm>
            <a:off x="6282190" y="1806664"/>
            <a:ext cx="2340260" cy="317274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14466" y="1587943"/>
            <a:ext cx="2620166" cy="3422753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993405" y="1958169"/>
            <a:ext cx="4086946" cy="1305145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4332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專案背景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224861" y="3356411"/>
            <a:ext cx="133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3B84B9"/>
                </a:solidFill>
              </a:rPr>
              <a:t>產品少量多樣</a:t>
            </a:r>
            <a:endParaRPr lang="en-US" altLang="zh-TW" b="1" dirty="0" smtClean="0">
              <a:solidFill>
                <a:srgbClr val="3B84B9"/>
              </a:solidFill>
            </a:endParaRPr>
          </a:p>
        </p:txBody>
      </p:sp>
      <p:grpSp>
        <p:nvGrpSpPr>
          <p:cNvPr id="35" name="群組 34"/>
          <p:cNvGrpSpPr/>
          <p:nvPr/>
        </p:nvGrpSpPr>
        <p:grpSpPr>
          <a:xfrm>
            <a:off x="1977311" y="2232803"/>
            <a:ext cx="1711014" cy="970166"/>
            <a:chOff x="1780866" y="1466569"/>
            <a:chExt cx="2227748" cy="1286565"/>
          </a:xfrm>
        </p:grpSpPr>
        <p:pic>
          <p:nvPicPr>
            <p:cNvPr id="17" name="圖片 1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7" t="4632" r="49099" b="54244"/>
            <a:stretch/>
          </p:blipFill>
          <p:spPr>
            <a:xfrm>
              <a:off x="1780866" y="1523626"/>
              <a:ext cx="1116507" cy="990110"/>
            </a:xfrm>
            <a:prstGeom prst="rect">
              <a:avLst/>
            </a:prstGeom>
          </p:spPr>
        </p:pic>
        <p:pic>
          <p:nvPicPr>
            <p:cNvPr id="19" name="圖片 1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50" t="67500" r="52625" b="14125"/>
            <a:stretch/>
          </p:blipFill>
          <p:spPr>
            <a:xfrm>
              <a:off x="2852664" y="1466569"/>
              <a:ext cx="772761" cy="601036"/>
            </a:xfrm>
            <a:prstGeom prst="rect">
              <a:avLst/>
            </a:prstGeom>
          </p:spPr>
        </p:pic>
        <p:pic>
          <p:nvPicPr>
            <p:cNvPr id="20" name="圖片 1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250" t="59625" r="4501" b="14126"/>
            <a:stretch/>
          </p:blipFill>
          <p:spPr>
            <a:xfrm>
              <a:off x="2793478" y="2078058"/>
              <a:ext cx="1215136" cy="675076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25" t="18500" r="16750" b="54375"/>
            <a:stretch/>
          </p:blipFill>
          <p:spPr>
            <a:xfrm>
              <a:off x="3604760" y="1539139"/>
              <a:ext cx="320797" cy="523406"/>
            </a:xfrm>
            <a:prstGeom prst="rect">
              <a:avLst/>
            </a:prstGeom>
          </p:spPr>
        </p:pic>
        <p:pic>
          <p:nvPicPr>
            <p:cNvPr id="23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540344" y="1700375"/>
              <a:ext cx="219008" cy="776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3041830" y="1933533"/>
              <a:ext cx="149818" cy="53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3721406" y="1657298"/>
              <a:ext cx="128867" cy="457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6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3664372" y="2563976"/>
              <a:ext cx="128928" cy="457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32" name="圖片 3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5" t="26439" r="2750" b="-1408"/>
          <a:stretch/>
        </p:blipFill>
        <p:spPr>
          <a:xfrm>
            <a:off x="736651" y="2190058"/>
            <a:ext cx="1120886" cy="1634625"/>
          </a:xfrm>
          <a:prstGeom prst="rect">
            <a:avLst/>
          </a:prstGeom>
        </p:spPr>
      </p:pic>
      <p:sp>
        <p:nvSpPr>
          <p:cNvPr id="37" name="文字方塊 36"/>
          <p:cNvSpPr txBox="1"/>
          <p:nvPr/>
        </p:nvSpPr>
        <p:spPr>
          <a:xfrm>
            <a:off x="752160" y="3824683"/>
            <a:ext cx="1274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3B84B9"/>
                </a:solidFill>
              </a:rPr>
              <a:t>仰賴人員經</a:t>
            </a:r>
            <a:r>
              <a:rPr lang="zh-TW" altLang="en-US" b="1" dirty="0">
                <a:solidFill>
                  <a:srgbClr val="3B84B9"/>
                </a:solidFill>
              </a:rPr>
              <a:t>驗</a:t>
            </a:r>
          </a:p>
        </p:txBody>
      </p:sp>
      <p:grpSp>
        <p:nvGrpSpPr>
          <p:cNvPr id="12" name="群組 11"/>
          <p:cNvGrpSpPr/>
          <p:nvPr/>
        </p:nvGrpSpPr>
        <p:grpSpPr>
          <a:xfrm>
            <a:off x="4258884" y="5340810"/>
            <a:ext cx="945000" cy="838293"/>
            <a:chOff x="5157170" y="1758517"/>
            <a:chExt cx="720080" cy="613335"/>
          </a:xfrm>
          <a:solidFill>
            <a:srgbClr val="2D3D4C"/>
          </a:solidFill>
        </p:grpSpPr>
        <p:sp>
          <p:nvSpPr>
            <p:cNvPr id="7" name="六邊形 6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2D3D4C"/>
                </a:solidFill>
              </a:endParaRPr>
            </a:p>
          </p:txBody>
        </p:sp>
        <p:sp>
          <p:nvSpPr>
            <p:cNvPr id="27" name="六邊形 26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2D3D4C"/>
                </a:solidFill>
              </a:endParaRPr>
            </a:p>
          </p:txBody>
        </p:sp>
      </p:grpSp>
      <p:grpSp>
        <p:nvGrpSpPr>
          <p:cNvPr id="42" name="群組 41"/>
          <p:cNvGrpSpPr/>
          <p:nvPr/>
        </p:nvGrpSpPr>
        <p:grpSpPr>
          <a:xfrm>
            <a:off x="5040239" y="5759955"/>
            <a:ext cx="945000" cy="838293"/>
            <a:chOff x="5157170" y="1758517"/>
            <a:chExt cx="720080" cy="613335"/>
          </a:xfrm>
          <a:solidFill>
            <a:srgbClr val="445976"/>
          </a:solidFill>
        </p:grpSpPr>
        <p:sp>
          <p:nvSpPr>
            <p:cNvPr id="43" name="六邊形 42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六邊形 43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5" name="群組 44"/>
          <p:cNvGrpSpPr/>
          <p:nvPr/>
        </p:nvGrpSpPr>
        <p:grpSpPr>
          <a:xfrm>
            <a:off x="5813769" y="5317272"/>
            <a:ext cx="945000" cy="838293"/>
            <a:chOff x="5157170" y="1758517"/>
            <a:chExt cx="720080" cy="613335"/>
          </a:xfrm>
          <a:solidFill>
            <a:srgbClr val="72A3DD"/>
          </a:solidFill>
        </p:grpSpPr>
        <p:sp>
          <p:nvSpPr>
            <p:cNvPr id="46" name="六邊形 45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六邊形 46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6585968" y="5747320"/>
            <a:ext cx="945000" cy="838293"/>
            <a:chOff x="5157170" y="1758517"/>
            <a:chExt cx="720080" cy="613335"/>
          </a:xfrm>
          <a:solidFill>
            <a:srgbClr val="93C6DB"/>
          </a:solidFill>
        </p:grpSpPr>
        <p:sp>
          <p:nvSpPr>
            <p:cNvPr id="49" name="六邊形 48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六邊形 49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51" name="群組 50"/>
          <p:cNvGrpSpPr/>
          <p:nvPr/>
        </p:nvGrpSpPr>
        <p:grpSpPr>
          <a:xfrm>
            <a:off x="7359498" y="5317055"/>
            <a:ext cx="945000" cy="838293"/>
            <a:chOff x="5157170" y="1758517"/>
            <a:chExt cx="720080" cy="613335"/>
          </a:xfrm>
          <a:solidFill>
            <a:srgbClr val="1E5478"/>
          </a:solidFill>
        </p:grpSpPr>
        <p:sp>
          <p:nvSpPr>
            <p:cNvPr id="52" name="六邊形 51"/>
            <p:cNvSpPr/>
            <p:nvPr/>
          </p:nvSpPr>
          <p:spPr>
            <a:xfrm>
              <a:off x="5157170" y="1758517"/>
              <a:ext cx="720080" cy="613335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六邊形 52"/>
            <p:cNvSpPr/>
            <p:nvPr/>
          </p:nvSpPr>
          <p:spPr>
            <a:xfrm>
              <a:off x="5255925" y="1849259"/>
              <a:ext cx="522570" cy="431849"/>
            </a:xfrm>
            <a:prstGeom prst="hexagon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6" name="圖片 1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5" t="68375" r="32500" b="11500"/>
          <a:stretch/>
        </p:blipFill>
        <p:spPr>
          <a:xfrm>
            <a:off x="5732885" y="1842169"/>
            <a:ext cx="1503104" cy="2304756"/>
          </a:xfrm>
          <a:prstGeom prst="rect">
            <a:avLst/>
          </a:prstGeom>
        </p:spPr>
      </p:pic>
      <p:grpSp>
        <p:nvGrpSpPr>
          <p:cNvPr id="72" name="群組 71"/>
          <p:cNvGrpSpPr/>
          <p:nvPr/>
        </p:nvGrpSpPr>
        <p:grpSpPr>
          <a:xfrm>
            <a:off x="7064627" y="3361869"/>
            <a:ext cx="1784622" cy="421152"/>
            <a:chOff x="7064627" y="3361869"/>
            <a:chExt cx="1784622" cy="421152"/>
          </a:xfrm>
        </p:grpSpPr>
        <p:pic>
          <p:nvPicPr>
            <p:cNvPr id="61" name="圖片 60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91" r="6991" b="33601"/>
            <a:stretch/>
          </p:blipFill>
          <p:spPr>
            <a:xfrm>
              <a:off x="7064627" y="3361869"/>
              <a:ext cx="1784622" cy="421152"/>
            </a:xfrm>
            <a:prstGeom prst="rect">
              <a:avLst/>
            </a:prstGeom>
          </p:spPr>
        </p:pic>
        <p:sp>
          <p:nvSpPr>
            <p:cNvPr id="57" name="文字方塊 56"/>
            <p:cNvSpPr txBox="1"/>
            <p:nvPr/>
          </p:nvSpPr>
          <p:spPr>
            <a:xfrm>
              <a:off x="7143133" y="3434063"/>
              <a:ext cx="1647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實際生產最佳</a:t>
              </a:r>
              <a:r>
                <a:rPr lang="zh-TW" altLang="zh-TW" b="1" dirty="0">
                  <a:solidFill>
                    <a:schemeClr val="bg1"/>
                  </a:solidFill>
                </a:rPr>
                <a:t>狀況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群組 62"/>
          <p:cNvGrpSpPr/>
          <p:nvPr/>
        </p:nvGrpSpPr>
        <p:grpSpPr>
          <a:xfrm>
            <a:off x="4260447" y="3106876"/>
            <a:ext cx="1657939" cy="352129"/>
            <a:chOff x="6027864" y="3898648"/>
            <a:chExt cx="1657939" cy="352129"/>
          </a:xfrm>
        </p:grpSpPr>
        <p:pic>
          <p:nvPicPr>
            <p:cNvPr id="62" name="圖片 61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913" r="16462"/>
            <a:stretch/>
          </p:blipFill>
          <p:spPr>
            <a:xfrm flipH="1">
              <a:off x="6027864" y="3898648"/>
              <a:ext cx="1657939" cy="343931"/>
            </a:xfrm>
            <a:prstGeom prst="rect">
              <a:avLst/>
            </a:prstGeom>
          </p:spPr>
        </p:pic>
        <p:sp>
          <p:nvSpPr>
            <p:cNvPr id="56" name="文字方塊 55"/>
            <p:cNvSpPr txBox="1"/>
            <p:nvPr/>
          </p:nvSpPr>
          <p:spPr>
            <a:xfrm>
              <a:off x="6267083" y="3943000"/>
              <a:ext cx="12638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找出關鍵因子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群組 70"/>
          <p:cNvGrpSpPr/>
          <p:nvPr/>
        </p:nvGrpSpPr>
        <p:grpSpPr>
          <a:xfrm>
            <a:off x="7112182" y="2552150"/>
            <a:ext cx="1618751" cy="320757"/>
            <a:chOff x="7112182" y="2552150"/>
            <a:chExt cx="1618751" cy="320757"/>
          </a:xfrm>
        </p:grpSpPr>
        <p:pic>
          <p:nvPicPr>
            <p:cNvPr id="64" name="圖片 63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792" b="73920"/>
            <a:stretch/>
          </p:blipFill>
          <p:spPr>
            <a:xfrm>
              <a:off x="7112182" y="2570836"/>
              <a:ext cx="1618751" cy="302071"/>
            </a:xfrm>
            <a:prstGeom prst="rect">
              <a:avLst/>
            </a:prstGeom>
          </p:spPr>
        </p:pic>
        <p:sp>
          <p:nvSpPr>
            <p:cNvPr id="18" name="文字方塊 17"/>
            <p:cNvSpPr txBox="1"/>
            <p:nvPr/>
          </p:nvSpPr>
          <p:spPr>
            <a:xfrm>
              <a:off x="7355763" y="2552150"/>
              <a:ext cx="13204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>
                  <a:solidFill>
                    <a:schemeClr val="bg1"/>
                  </a:solidFill>
                </a:rPr>
                <a:t>機器學習建</a:t>
              </a:r>
              <a:r>
                <a:rPr lang="zh-TW" altLang="zh-TW" b="1" dirty="0" smtClean="0">
                  <a:solidFill>
                    <a:schemeClr val="bg1"/>
                  </a:solidFill>
                </a:rPr>
                <a:t>模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群組 72"/>
          <p:cNvGrpSpPr/>
          <p:nvPr/>
        </p:nvGrpSpPr>
        <p:grpSpPr>
          <a:xfrm>
            <a:off x="4028127" y="2268523"/>
            <a:ext cx="1993159" cy="421152"/>
            <a:chOff x="4028127" y="2268523"/>
            <a:chExt cx="1993159" cy="421152"/>
          </a:xfrm>
        </p:grpSpPr>
        <p:pic>
          <p:nvPicPr>
            <p:cNvPr id="65" name="圖片 64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91" r="6991" b="33601"/>
            <a:stretch/>
          </p:blipFill>
          <p:spPr>
            <a:xfrm flipH="1">
              <a:off x="4028127" y="2268523"/>
              <a:ext cx="1784622" cy="421152"/>
            </a:xfrm>
            <a:prstGeom prst="rect">
              <a:avLst/>
            </a:prstGeom>
          </p:spPr>
        </p:pic>
        <p:sp>
          <p:nvSpPr>
            <p:cNvPr id="54" name="文字方塊 53"/>
            <p:cNvSpPr txBox="1"/>
            <p:nvPr/>
          </p:nvSpPr>
          <p:spPr>
            <a:xfrm>
              <a:off x="4112617" y="2331991"/>
              <a:ext cx="1908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zh-TW" b="1" dirty="0" smtClean="0">
                  <a:solidFill>
                    <a:schemeClr val="bg1"/>
                  </a:solidFill>
                </a:rPr>
                <a:t>生產</a:t>
              </a:r>
              <a:r>
                <a:rPr lang="zh-TW" altLang="zh-TW" b="1" dirty="0">
                  <a:solidFill>
                    <a:schemeClr val="bg1"/>
                  </a:solidFill>
                </a:rPr>
                <a:t>參數</a:t>
              </a:r>
              <a:r>
                <a:rPr lang="zh-TW" altLang="zh-TW" b="1" dirty="0" smtClean="0">
                  <a:solidFill>
                    <a:schemeClr val="bg1"/>
                  </a:solidFill>
                </a:rPr>
                <a:t>預測模擬</a:t>
              </a:r>
              <a:endParaRPr lang="en-US" altLang="zh-TW" b="1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55" name="文字方塊 54"/>
          <p:cNvSpPr txBox="1"/>
          <p:nvPr/>
        </p:nvSpPr>
        <p:spPr>
          <a:xfrm>
            <a:off x="6120425" y="1626269"/>
            <a:ext cx="745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3781B9"/>
                </a:solidFill>
              </a:rPr>
              <a:t>AI</a:t>
            </a:r>
            <a:r>
              <a:rPr lang="zh-TW" altLang="zh-TW" b="1" dirty="0" smtClean="0">
                <a:solidFill>
                  <a:srgbClr val="3781B9"/>
                </a:solidFill>
              </a:rPr>
              <a:t>模型</a:t>
            </a:r>
            <a:endParaRPr lang="en-US" altLang="zh-TW" b="1" dirty="0" smtClean="0">
              <a:solidFill>
                <a:srgbClr val="3781B9"/>
              </a:solidFill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476544" y="1228996"/>
            <a:ext cx="1170130" cy="773609"/>
            <a:chOff x="476544" y="1231139"/>
            <a:chExt cx="1170130" cy="773609"/>
          </a:xfrm>
        </p:grpSpPr>
        <p:grpSp>
          <p:nvGrpSpPr>
            <p:cNvPr id="74" name="群組 73"/>
            <p:cNvGrpSpPr/>
            <p:nvPr/>
          </p:nvGrpSpPr>
          <p:grpSpPr>
            <a:xfrm>
              <a:off x="476544" y="1231139"/>
              <a:ext cx="1170130" cy="773609"/>
              <a:chOff x="476544" y="1231139"/>
              <a:chExt cx="1170130" cy="773609"/>
            </a:xfrm>
          </p:grpSpPr>
          <p:pic>
            <p:nvPicPr>
              <p:cNvPr id="69" name="圖片 68"/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4" y="1231139"/>
                <a:ext cx="1170130" cy="773609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558907" y="1420133"/>
                <a:ext cx="1005403" cy="338554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sz="16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目前問題</a:t>
                </a:r>
                <a:endPara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58" name="文字方塊 57"/>
            <p:cNvSpPr txBox="1"/>
            <p:nvPr/>
          </p:nvSpPr>
          <p:spPr>
            <a:xfrm rot="21376399">
              <a:off x="1139910" y="1861421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grpSp>
        <p:nvGrpSpPr>
          <p:cNvPr id="4" name="群組 3"/>
          <p:cNvGrpSpPr/>
          <p:nvPr/>
        </p:nvGrpSpPr>
        <p:grpSpPr>
          <a:xfrm>
            <a:off x="4011425" y="1228996"/>
            <a:ext cx="1170000" cy="774000"/>
            <a:chOff x="4011425" y="1228997"/>
            <a:chExt cx="1152826" cy="762169"/>
          </a:xfrm>
        </p:grpSpPr>
        <p:grpSp>
          <p:nvGrpSpPr>
            <p:cNvPr id="75" name="群組 74"/>
            <p:cNvGrpSpPr/>
            <p:nvPr/>
          </p:nvGrpSpPr>
          <p:grpSpPr>
            <a:xfrm>
              <a:off x="4011425" y="1228997"/>
              <a:ext cx="1152826" cy="762169"/>
              <a:chOff x="4011425" y="1228997"/>
              <a:chExt cx="1152826" cy="762169"/>
            </a:xfrm>
          </p:grpSpPr>
          <p:pic>
            <p:nvPicPr>
              <p:cNvPr id="70" name="圖片 69"/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011425" y="1228997"/>
                <a:ext cx="1152826" cy="762169"/>
              </a:xfrm>
              <a:prstGeom prst="rect">
                <a:avLst/>
              </a:prstGeom>
            </p:spPr>
          </p:pic>
          <p:sp>
            <p:nvSpPr>
              <p:cNvPr id="13" name="矩形 12"/>
              <p:cNvSpPr/>
              <p:nvPr/>
            </p:nvSpPr>
            <p:spPr>
              <a:xfrm>
                <a:off x="4133263" y="1404458"/>
                <a:ext cx="1005403" cy="338554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sz="16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解決方式</a:t>
                </a:r>
                <a:endPara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59" name="文字方塊 58"/>
            <p:cNvSpPr txBox="1"/>
            <p:nvPr/>
          </p:nvSpPr>
          <p:spPr>
            <a:xfrm rot="21376399">
              <a:off x="4678378" y="1857697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65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3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7" grpId="0"/>
      <p:bldP spid="5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接點 35"/>
          <p:cNvCxnSpPr/>
          <p:nvPr/>
        </p:nvCxnSpPr>
        <p:spPr>
          <a:xfrm flipH="1" flipV="1">
            <a:off x="917966" y="1822044"/>
            <a:ext cx="1670461" cy="23905"/>
          </a:xfrm>
          <a:prstGeom prst="line">
            <a:avLst/>
          </a:prstGeom>
          <a:ln w="19050">
            <a:solidFill>
              <a:srgbClr val="9CA6D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/>
          <p:cNvCxnSpPr/>
          <p:nvPr/>
        </p:nvCxnSpPr>
        <p:spPr>
          <a:xfrm flipH="1" flipV="1">
            <a:off x="2584321" y="1840308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/>
          <p:nvPr/>
        </p:nvCxnSpPr>
        <p:spPr>
          <a:xfrm flipH="1" flipV="1">
            <a:off x="6237185" y="3236595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專案效益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03370" y="1485288"/>
            <a:ext cx="24302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減少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人員</a:t>
            </a:r>
            <a:r>
              <a:rPr lang="en-US" altLang="zh-TW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Loading</a:t>
            </a:r>
            <a:endParaRPr lang="en-US" altLang="zh-TW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6089553" y="1548294"/>
            <a:ext cx="19897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縮短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開線</a:t>
            </a: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時間</a:t>
            </a:r>
            <a:endParaRPr lang="en-US" altLang="zh-TW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6177279" y="3295523"/>
            <a:ext cx="1901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穩</a:t>
            </a: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定</a:t>
            </a:r>
            <a:r>
              <a:rPr lang="zh-TW" altLang="en-US" sz="1600" b="1" dirty="0" smtClean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產品品質</a:t>
            </a:r>
            <a:endParaRPr lang="zh-TW" altLang="en-US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6597225" y="1876651"/>
            <a:ext cx="1305145" cy="0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V="1">
            <a:off x="6238278" y="1876651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>
            <a:off x="6604684" y="3631385"/>
            <a:ext cx="1474276" cy="10662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60500" r="51751" b="15001"/>
          <a:stretch/>
        </p:blipFill>
        <p:spPr>
          <a:xfrm>
            <a:off x="6645867" y="1910302"/>
            <a:ext cx="1323312" cy="77193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232234" y="2128012"/>
            <a:ext cx="576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i="1" dirty="0" smtClean="0">
                <a:solidFill>
                  <a:srgbClr val="D3457B"/>
                </a:solidFill>
                <a:latin typeface="Noto Sans CJK SC Bold" panose="020B0800000000000000" pitchFamily="34" charset="-128"/>
                <a:ea typeface="Noto Sans CJK SC Bold" panose="020B0800000000000000" pitchFamily="34" charset="-128"/>
              </a:rPr>
              <a:t>SAVE</a:t>
            </a:r>
            <a:endParaRPr lang="zh-TW" altLang="en-US" sz="1200" i="1" dirty="0">
              <a:solidFill>
                <a:srgbClr val="D3457B"/>
              </a:solidFill>
              <a:latin typeface="Noto Sans CJK SC Bold" panose="020B0800000000000000" pitchFamily="34" charset="-128"/>
              <a:ea typeface="Noto Sans CJK SC Bold" panose="020B0800000000000000" pitchFamily="34" charset="-128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7200675" y="2555428"/>
            <a:ext cx="658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D3457B"/>
                </a:solidFill>
              </a:rPr>
              <a:t>3-5hrs</a:t>
            </a:r>
            <a:endParaRPr lang="zh-TW" altLang="en-US" b="1" dirty="0">
              <a:solidFill>
                <a:srgbClr val="D3457B"/>
              </a:solidFill>
            </a:endParaRPr>
          </a:p>
        </p:txBody>
      </p:sp>
      <p:sp>
        <p:nvSpPr>
          <p:cNvPr id="8" name="向右箭號 7"/>
          <p:cNvSpPr/>
          <p:nvPr/>
        </p:nvSpPr>
        <p:spPr>
          <a:xfrm>
            <a:off x="7823891" y="2666334"/>
            <a:ext cx="156958" cy="98803"/>
          </a:xfrm>
          <a:prstGeom prst="rightArrow">
            <a:avLst/>
          </a:prstGeom>
          <a:solidFill>
            <a:srgbClr val="F4C039"/>
          </a:solidFill>
          <a:ln w="12700">
            <a:solidFill>
              <a:srgbClr val="696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933900" y="2555428"/>
            <a:ext cx="439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D3457B"/>
                </a:solidFill>
              </a:rPr>
              <a:t>1hr</a:t>
            </a:r>
            <a:endParaRPr lang="zh-TW" altLang="en-US" b="1" dirty="0">
              <a:solidFill>
                <a:srgbClr val="D3457B"/>
              </a:solidFill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50" t="53500" r="7126" b="18500"/>
          <a:stretch/>
        </p:blipFill>
        <p:spPr>
          <a:xfrm>
            <a:off x="6645867" y="3756033"/>
            <a:ext cx="575180" cy="471943"/>
          </a:xfrm>
          <a:prstGeom prst="rect">
            <a:avLst/>
          </a:prstGeom>
        </p:spPr>
      </p:pic>
      <p:sp>
        <p:nvSpPr>
          <p:cNvPr id="19" name="文字方塊 18"/>
          <p:cNvSpPr txBox="1"/>
          <p:nvPr/>
        </p:nvSpPr>
        <p:spPr>
          <a:xfrm>
            <a:off x="7128120" y="3845772"/>
            <a:ext cx="1066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6575BB"/>
                </a:solidFill>
              </a:rPr>
              <a:t>PPK +2.8%</a:t>
            </a:r>
            <a:endParaRPr lang="zh-TW" altLang="en-US" b="1" dirty="0">
              <a:solidFill>
                <a:srgbClr val="6575BB"/>
              </a:solidFill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1" t="8876" r="21126" b="9751"/>
          <a:stretch/>
        </p:blipFill>
        <p:spPr>
          <a:xfrm>
            <a:off x="1148851" y="1876291"/>
            <a:ext cx="966771" cy="1083249"/>
          </a:xfrm>
          <a:prstGeom prst="rect">
            <a:avLst/>
          </a:prstGeom>
        </p:spPr>
      </p:pic>
      <p:cxnSp>
        <p:nvCxnSpPr>
          <p:cNvPr id="21" name="直線接點 20"/>
          <p:cNvCxnSpPr/>
          <p:nvPr/>
        </p:nvCxnSpPr>
        <p:spPr>
          <a:xfrm>
            <a:off x="917966" y="3612118"/>
            <a:ext cx="1726079" cy="10656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V="1">
            <a:off x="2629326" y="3223564"/>
            <a:ext cx="367499" cy="400131"/>
          </a:xfrm>
          <a:prstGeom prst="line">
            <a:avLst/>
          </a:prstGeom>
          <a:ln w="19050">
            <a:solidFill>
              <a:srgbClr val="9CA6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382010" y="3278892"/>
            <a:ext cx="231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>
                <a:gradFill flip="none" rotWithShape="1">
                  <a:gsLst>
                    <a:gs pos="0">
                      <a:srgbClr val="9CA6D3">
                        <a:shade val="30000"/>
                        <a:satMod val="115000"/>
                      </a:srgbClr>
                    </a:gs>
                    <a:gs pos="50000">
                      <a:srgbClr val="9CA6D3">
                        <a:shade val="67500"/>
                        <a:satMod val="115000"/>
                      </a:srgbClr>
                    </a:gs>
                    <a:gs pos="100000">
                      <a:srgbClr val="9CA6D3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微軟正黑體" panose="020B0604030504040204" pitchFamily="34" charset="-120"/>
              </a:rPr>
              <a:t>分析製程關鍵因子</a:t>
            </a:r>
            <a:endParaRPr lang="zh-TW" altLang="en-US" sz="1600" b="1" dirty="0">
              <a:gradFill flip="none" rotWithShape="1">
                <a:gsLst>
                  <a:gs pos="0">
                    <a:srgbClr val="9CA6D3">
                      <a:shade val="30000"/>
                      <a:satMod val="115000"/>
                    </a:srgbClr>
                  </a:gs>
                  <a:gs pos="50000">
                    <a:srgbClr val="9CA6D3">
                      <a:shade val="67500"/>
                      <a:satMod val="115000"/>
                    </a:srgbClr>
                  </a:gs>
                  <a:gs pos="100000">
                    <a:srgbClr val="9CA6D3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atin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t="17003" r="1127" b="10374"/>
          <a:stretch/>
        </p:blipFill>
        <p:spPr>
          <a:xfrm>
            <a:off x="2623075" y="1157775"/>
            <a:ext cx="4140460" cy="3124165"/>
          </a:xfrm>
          <a:prstGeom prst="rect">
            <a:avLst/>
          </a:prstGeom>
        </p:spPr>
      </p:pic>
      <p:pic>
        <p:nvPicPr>
          <p:cNvPr id="24" name="圖片 2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2" t="21308" r="10718" b="4704"/>
          <a:stretch/>
        </p:blipFill>
        <p:spPr>
          <a:xfrm>
            <a:off x="1238387" y="3683457"/>
            <a:ext cx="1365311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3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5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5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5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5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8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45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65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85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1" grpId="0"/>
      <p:bldP spid="52" grpId="0"/>
      <p:bldP spid="5" grpId="0"/>
      <p:bldP spid="6" grpId="0"/>
      <p:bldP spid="8" grpId="0" animBg="1"/>
      <p:bldP spid="9" grpId="0"/>
      <p:bldP spid="19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群組 17"/>
          <p:cNvGrpSpPr/>
          <p:nvPr/>
        </p:nvGrpSpPr>
        <p:grpSpPr>
          <a:xfrm>
            <a:off x="4641413" y="960028"/>
            <a:ext cx="4546230" cy="1564980"/>
            <a:chOff x="4683837" y="902102"/>
            <a:chExt cx="4546230" cy="1564980"/>
          </a:xfrm>
        </p:grpSpPr>
        <p:pic>
          <p:nvPicPr>
            <p:cNvPr id="12" name="圖片 1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75" t="8000" r="31625" b="67500"/>
            <a:stretch/>
          </p:blipFill>
          <p:spPr>
            <a:xfrm>
              <a:off x="4683837" y="902102"/>
              <a:ext cx="4546230" cy="1564980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5475636" y="1379285"/>
              <a:ext cx="318943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為什麼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AUO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有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Smart Prediction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了，</a:t>
              </a:r>
              <a:endPara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我們還要</a:t>
              </a:r>
              <a:r>
                <a:rPr lang="zh-TW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開發這個平</a:t>
              </a:r>
              <a:r>
                <a:rPr lang="zh-TW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台</a:t>
              </a:r>
              <a:r>
                <a:rPr lang="zh-TW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呢</a:t>
              </a:r>
              <a:r>
                <a:rPr lang="en-US" altLang="zh-TW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</a:rPr>
                <a:t>?</a:t>
              </a:r>
              <a:endPara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endParaRPr>
            </a:p>
            <a:p>
              <a:endParaRPr lang="zh-TW" altLang="en-US" dirty="0"/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327" y="2093215"/>
            <a:ext cx="3405307" cy="2476722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18559" y="46969"/>
            <a:ext cx="9144000" cy="117013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平台差異化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grpSp>
        <p:nvGrpSpPr>
          <p:cNvPr id="21" name="群組 20"/>
          <p:cNvGrpSpPr/>
          <p:nvPr/>
        </p:nvGrpSpPr>
        <p:grpSpPr>
          <a:xfrm>
            <a:off x="5541223" y="2515507"/>
            <a:ext cx="540000" cy="540000"/>
            <a:chOff x="1241630" y="-1314737"/>
            <a:chExt cx="1080000" cy="1080000"/>
          </a:xfrm>
        </p:grpSpPr>
        <p:sp>
          <p:nvSpPr>
            <p:cNvPr id="20" name="橢圓 19"/>
            <p:cNvSpPr/>
            <p:nvPr/>
          </p:nvSpPr>
          <p:spPr>
            <a:xfrm>
              <a:off x="1241630" y="-1314737"/>
              <a:ext cx="1080000" cy="1080000"/>
            </a:xfrm>
            <a:prstGeom prst="ellipse">
              <a:avLst/>
            </a:prstGeom>
            <a:solidFill>
              <a:srgbClr val="3B96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6202" y="-1244575"/>
              <a:ext cx="830855" cy="830855"/>
            </a:xfrm>
            <a:prstGeom prst="rect">
              <a:avLst/>
            </a:prstGeom>
          </p:spPr>
        </p:pic>
      </p:grpSp>
      <p:sp>
        <p:nvSpPr>
          <p:cNvPr id="38" name="文字方塊 37"/>
          <p:cNvSpPr txBox="1"/>
          <p:nvPr/>
        </p:nvSpPr>
        <p:spPr>
          <a:xfrm>
            <a:off x="5613755" y="2627462"/>
            <a:ext cx="2513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defRPr/>
            </a:pPr>
            <a:r>
              <a:rPr lang="zh-TW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符合</a:t>
            </a:r>
            <a:r>
              <a:rPr lang="en-US" altLang="zh-TW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L5C</a:t>
            </a:r>
            <a:r>
              <a:rPr lang="zh-TW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</a:rPr>
              <a:t>廠域需求</a:t>
            </a:r>
            <a:endParaRPr lang="en-US" altLang="zh-TW" sz="1600" b="1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" t="24978" r="6233" b="16398"/>
          <a:stretch/>
        </p:blipFill>
        <p:spPr>
          <a:xfrm>
            <a:off x="1466655" y="1666794"/>
            <a:ext cx="4500500" cy="3015335"/>
          </a:xfrm>
          <a:prstGeom prst="rect">
            <a:avLst/>
          </a:prstGeom>
        </p:spPr>
      </p:pic>
      <p:grpSp>
        <p:nvGrpSpPr>
          <p:cNvPr id="11" name="群組 10"/>
          <p:cNvGrpSpPr/>
          <p:nvPr/>
        </p:nvGrpSpPr>
        <p:grpSpPr>
          <a:xfrm>
            <a:off x="6081223" y="3006872"/>
            <a:ext cx="1776142" cy="405045"/>
            <a:chOff x="6936318" y="3006872"/>
            <a:chExt cx="1776142" cy="405045"/>
          </a:xfrm>
        </p:grpSpPr>
        <p:pic>
          <p:nvPicPr>
            <p:cNvPr id="39" name="圖片 38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6318" y="3006872"/>
              <a:ext cx="1776142" cy="405045"/>
            </a:xfrm>
            <a:prstGeom prst="rect">
              <a:avLst/>
            </a:prstGeom>
          </p:spPr>
        </p:pic>
        <p:sp>
          <p:nvSpPr>
            <p:cNvPr id="40" name="矩形 39"/>
            <p:cNvSpPr/>
            <p:nvPr/>
          </p:nvSpPr>
          <p:spPr>
            <a:xfrm>
              <a:off x="7250481" y="3064850"/>
              <a:ext cx="1261884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數據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即時性高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>
            <a:off x="6080877" y="3477205"/>
            <a:ext cx="1776142" cy="405045"/>
            <a:chOff x="6935972" y="3477205"/>
            <a:chExt cx="1776142" cy="405045"/>
          </a:xfrm>
        </p:grpSpPr>
        <p:pic>
          <p:nvPicPr>
            <p:cNvPr id="47" name="圖片 4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5972" y="3477205"/>
              <a:ext cx="1776142" cy="405045"/>
            </a:xfrm>
            <a:prstGeom prst="rect">
              <a:avLst/>
            </a:prstGeom>
          </p:spPr>
        </p:pic>
        <p:sp>
          <p:nvSpPr>
            <p:cNvPr id="41" name="矩形 40"/>
            <p:cNvSpPr/>
            <p:nvPr/>
          </p:nvSpPr>
          <p:spPr>
            <a:xfrm>
              <a:off x="7238286" y="3545524"/>
              <a:ext cx="1261884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解讀</a:t>
              </a:r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方式直觀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6080877" y="3947538"/>
            <a:ext cx="1776142" cy="405045"/>
            <a:chOff x="6935972" y="3947538"/>
            <a:chExt cx="1776142" cy="405045"/>
          </a:xfrm>
        </p:grpSpPr>
        <p:pic>
          <p:nvPicPr>
            <p:cNvPr id="49" name="圖片 48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04" t="34626" r="5414" b="35069"/>
            <a:stretch/>
          </p:blipFill>
          <p:spPr>
            <a:xfrm>
              <a:off x="6935972" y="3947538"/>
              <a:ext cx="1776142" cy="405045"/>
            </a:xfrm>
            <a:prstGeom prst="rect">
              <a:avLst/>
            </a:prstGeom>
          </p:spPr>
        </p:pic>
        <p:sp>
          <p:nvSpPr>
            <p:cNvPr id="42" name="矩形 41"/>
            <p:cNvSpPr/>
            <p:nvPr/>
          </p:nvSpPr>
          <p:spPr>
            <a:xfrm>
              <a:off x="7053244" y="3996171"/>
              <a:ext cx="1620957" cy="30777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>
              <a:spAutoFit/>
            </a:bodyPr>
            <a:lstStyle/>
            <a:p>
              <a:r>
                <a:rPr lang="zh-TW" altLang="en-US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一鍵分析快速上手</a:t>
              </a:r>
              <a:endPara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pic>
        <p:nvPicPr>
          <p:cNvPr id="37" name="圖片 3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0" t="19377" r="20251" b="47374"/>
          <a:stretch/>
        </p:blipFill>
        <p:spPr>
          <a:xfrm rot="1085337">
            <a:off x="4863065" y="635227"/>
            <a:ext cx="1710191" cy="171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01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31 0.04969 L -0.11407 0.05679 C -0.12847 0.0574 -0.14288 0.07068 -0.15434 0.09012 C -0.16528 0.11296 -0.17049 0.13981 -0.16893 0.16389 L -0.16702 0.28209 " pathEditMode="relative" rAng="7920000" ptsTypes="AAAAA">
                                      <p:cBhvr>
                                        <p:cTn id="2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12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153525" y="1356615"/>
            <a:ext cx="5310590" cy="51435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quarter" idx="22"/>
          </p:nvPr>
        </p:nvSpPr>
        <p:spPr>
          <a:xfrm>
            <a:off x="3111806" y="2255239"/>
            <a:ext cx="2655295" cy="837092"/>
          </a:xfrm>
        </p:spPr>
        <p:txBody>
          <a:bodyPr>
            <a:normAutofit/>
          </a:bodyPr>
          <a:lstStyle/>
          <a:p>
            <a:r>
              <a:rPr lang="zh-TW" altLang="en-US" sz="4000" dirty="0" smtClean="0">
                <a:gradFill flip="none" rotWithShape="1">
                  <a:gsLst>
                    <a:gs pos="0">
                      <a:srgbClr val="0083A2">
                        <a:shade val="30000"/>
                        <a:satMod val="115000"/>
                      </a:srgbClr>
                    </a:gs>
                    <a:gs pos="50000">
                      <a:srgbClr val="0083A2">
                        <a:shade val="67500"/>
                        <a:satMod val="115000"/>
                      </a:srgbClr>
                    </a:gs>
                    <a:gs pos="100000">
                      <a:srgbClr val="0083A2">
                        <a:shade val="100000"/>
                        <a:satMod val="115000"/>
                      </a:srgbClr>
                    </a:gs>
                  </a:gsLst>
                  <a:lin ang="5400000" scaled="1"/>
                  <a:tileRect/>
                </a:gradFill>
                <a:cs typeface="+mj-cs"/>
              </a:rPr>
              <a:t>專案架構</a:t>
            </a:r>
            <a:endParaRPr lang="zh-TW" altLang="en-US" sz="4000" dirty="0">
              <a:gradFill flip="none" rotWithShape="1">
                <a:gsLst>
                  <a:gs pos="0">
                    <a:srgbClr val="0083A2">
                      <a:shade val="30000"/>
                      <a:satMod val="115000"/>
                    </a:srgbClr>
                  </a:gs>
                  <a:gs pos="50000">
                    <a:srgbClr val="0083A2">
                      <a:shade val="67500"/>
                      <a:satMod val="115000"/>
                    </a:srgbClr>
                  </a:gs>
                  <a:gs pos="100000">
                    <a:srgbClr val="0083A2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cs typeface="+mj-cs"/>
            </a:endParaRPr>
          </a:p>
        </p:txBody>
      </p:sp>
      <p:sp>
        <p:nvSpPr>
          <p:cNvPr id="4" name="矩形 3"/>
          <p:cNvSpPr/>
          <p:nvPr/>
        </p:nvSpPr>
        <p:spPr>
          <a:xfrm rot="19137912">
            <a:off x="4456981" y="3789462"/>
            <a:ext cx="1665185" cy="1399903"/>
          </a:xfrm>
          <a:prstGeom prst="rect">
            <a:avLst/>
          </a:prstGeom>
          <a:solidFill>
            <a:srgbClr val="DD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81" b="7645"/>
          <a:stretch/>
        </p:blipFill>
        <p:spPr>
          <a:xfrm>
            <a:off x="6134174" y="1946687"/>
            <a:ext cx="2854061" cy="287531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014465" y="1587943"/>
            <a:ext cx="2973769" cy="3459082"/>
          </a:xfrm>
          <a:prstGeom prst="rect">
            <a:avLst/>
          </a:prstGeom>
          <a:solidFill>
            <a:srgbClr val="DDEEE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948153" y="2021212"/>
            <a:ext cx="4006458" cy="1305145"/>
          </a:xfrm>
          <a:prstGeom prst="rect">
            <a:avLst/>
          </a:prstGeom>
          <a:solidFill>
            <a:srgbClr val="DDEEEF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448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47152" y="34401"/>
            <a:ext cx="4189155" cy="524377"/>
          </a:xfrm>
        </p:spPr>
        <p:txBody>
          <a:bodyPr>
            <a:noAutofit/>
          </a:bodyPr>
          <a:lstStyle/>
          <a:p>
            <a:r>
              <a:rPr lang="zh-TW" altLang="en-US" sz="2800" dirty="0" smtClean="0">
                <a:solidFill>
                  <a:schemeClr val="bg1">
                    <a:alpha val="90000"/>
                  </a:schemeClr>
                </a:solidFill>
              </a:rPr>
              <a:t>專案架構</a:t>
            </a:r>
            <a:endParaRPr lang="zh-TW" altLang="en-US" sz="2800" dirty="0">
              <a:solidFill>
                <a:schemeClr val="bg1">
                  <a:alpha val="90000"/>
                </a:schemeClr>
              </a:solidFill>
            </a:endParaRPr>
          </a:p>
        </p:txBody>
      </p:sp>
      <p:pic>
        <p:nvPicPr>
          <p:cNvPr id="1026" name="Picture 2" descr="File:Scikit learn logo small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532" y="3476772"/>
            <a:ext cx="1124605" cy="60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群組 22"/>
          <p:cNvGrpSpPr/>
          <p:nvPr/>
        </p:nvGrpSpPr>
        <p:grpSpPr>
          <a:xfrm>
            <a:off x="7355344" y="3355145"/>
            <a:ext cx="874420" cy="848810"/>
            <a:chOff x="8206569" y="2928333"/>
            <a:chExt cx="819159" cy="763774"/>
          </a:xfrm>
        </p:grpSpPr>
        <p:pic>
          <p:nvPicPr>
            <p:cNvPr id="21" name="圖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1" r="72069" b="-1681"/>
            <a:stretch/>
          </p:blipFill>
          <p:spPr>
            <a:xfrm>
              <a:off x="8206569" y="2928333"/>
              <a:ext cx="680233" cy="685942"/>
            </a:xfrm>
            <a:prstGeom prst="rect">
              <a:avLst/>
            </a:prstGeom>
          </p:spPr>
        </p:pic>
        <p:pic>
          <p:nvPicPr>
            <p:cNvPr id="24" name="圖片 23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585" t="1" b="5787"/>
            <a:stretch/>
          </p:blipFill>
          <p:spPr>
            <a:xfrm>
              <a:off x="8354057" y="3446665"/>
              <a:ext cx="671671" cy="245442"/>
            </a:xfrm>
            <a:prstGeom prst="rect">
              <a:avLst/>
            </a:prstGeom>
          </p:spPr>
        </p:pic>
      </p:grpSp>
      <p:pic>
        <p:nvPicPr>
          <p:cNvPr id="20" name="圖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185" y="3393064"/>
            <a:ext cx="772972" cy="772972"/>
          </a:xfrm>
          <a:prstGeom prst="rect">
            <a:avLst/>
          </a:prstGeom>
        </p:spPr>
      </p:pic>
      <p:sp>
        <p:nvSpPr>
          <p:cNvPr id="25" name="文字方塊 24"/>
          <p:cNvSpPr txBox="1"/>
          <p:nvPr/>
        </p:nvSpPr>
        <p:spPr>
          <a:xfrm>
            <a:off x="4185682" y="4027536"/>
            <a:ext cx="720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>
                <a:solidFill>
                  <a:schemeClr val="bg1">
                    <a:lumMod val="50000"/>
                  </a:schemeClr>
                </a:solidFill>
              </a:rPr>
              <a:t>Python</a:t>
            </a:r>
            <a:endParaRPr lang="zh-TW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28" name="Picture 4" descr="Explainers â SHAP latest documentation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64" r="38353" b="68534"/>
          <a:stretch/>
        </p:blipFill>
        <p:spPr bwMode="auto">
          <a:xfrm>
            <a:off x="6337512" y="3421063"/>
            <a:ext cx="851458" cy="71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字方塊 28"/>
          <p:cNvSpPr txBox="1"/>
          <p:nvPr/>
        </p:nvSpPr>
        <p:spPr>
          <a:xfrm>
            <a:off x="6503395" y="4027536"/>
            <a:ext cx="720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>
                <a:solidFill>
                  <a:schemeClr val="bg1">
                    <a:lumMod val="50000"/>
                  </a:schemeClr>
                </a:solidFill>
              </a:rPr>
              <a:t>SHAP</a:t>
            </a:r>
            <a:endParaRPr lang="zh-TW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流程圖: 接點 1"/>
          <p:cNvSpPr/>
          <p:nvPr/>
        </p:nvSpPr>
        <p:spPr>
          <a:xfrm>
            <a:off x="2203092" y="1439277"/>
            <a:ext cx="638495" cy="586518"/>
          </a:xfrm>
          <a:prstGeom prst="flowChartConnector">
            <a:avLst/>
          </a:prstGeom>
          <a:solidFill>
            <a:srgbClr val="237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2</a:t>
            </a:r>
            <a:endParaRPr lang="zh-TW" altLang="en-US" sz="2400" b="1" dirty="0"/>
          </a:p>
        </p:txBody>
      </p:sp>
      <p:sp>
        <p:nvSpPr>
          <p:cNvPr id="22" name="流程圖: 接點 21"/>
          <p:cNvSpPr/>
          <p:nvPr/>
        </p:nvSpPr>
        <p:spPr>
          <a:xfrm>
            <a:off x="3412550" y="2045826"/>
            <a:ext cx="483208" cy="467793"/>
          </a:xfrm>
          <a:prstGeom prst="flowChartConnector">
            <a:avLst/>
          </a:prstGeom>
          <a:solidFill>
            <a:srgbClr val="379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/>
              <a:t>3</a:t>
            </a:r>
            <a:endParaRPr lang="zh-TW" altLang="en-US" sz="1800" b="1" dirty="0"/>
          </a:p>
        </p:txBody>
      </p:sp>
      <p:sp>
        <p:nvSpPr>
          <p:cNvPr id="26" name="流程圖: 接點 25"/>
          <p:cNvSpPr/>
          <p:nvPr/>
        </p:nvSpPr>
        <p:spPr>
          <a:xfrm>
            <a:off x="4587139" y="1477520"/>
            <a:ext cx="442915" cy="422143"/>
          </a:xfrm>
          <a:prstGeom prst="flowChartConnector">
            <a:avLst/>
          </a:prstGeom>
          <a:solidFill>
            <a:srgbClr val="59B1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4</a:t>
            </a:r>
            <a:endParaRPr lang="zh-TW" altLang="en-US" sz="1600" b="1" dirty="0"/>
          </a:p>
        </p:txBody>
      </p:sp>
      <p:sp>
        <p:nvSpPr>
          <p:cNvPr id="30" name="流程圖: 接點 29"/>
          <p:cNvSpPr/>
          <p:nvPr/>
        </p:nvSpPr>
        <p:spPr>
          <a:xfrm>
            <a:off x="6781876" y="1247180"/>
            <a:ext cx="511697" cy="511303"/>
          </a:xfrm>
          <a:prstGeom prst="flowChartConnector">
            <a:avLst/>
          </a:prstGeom>
          <a:solidFill>
            <a:srgbClr val="89C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/>
              <a:t>6</a:t>
            </a:r>
            <a:endParaRPr lang="zh-TW" altLang="en-US" sz="2000" b="1" dirty="0"/>
          </a:p>
        </p:txBody>
      </p:sp>
      <p:sp>
        <p:nvSpPr>
          <p:cNvPr id="31" name="流程圖: 接點 30"/>
          <p:cNvSpPr/>
          <p:nvPr/>
        </p:nvSpPr>
        <p:spPr>
          <a:xfrm>
            <a:off x="7956939" y="2019171"/>
            <a:ext cx="405045" cy="384059"/>
          </a:xfrm>
          <a:prstGeom prst="flowChartConnector">
            <a:avLst/>
          </a:prstGeom>
          <a:solidFill>
            <a:srgbClr val="9AC8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7</a:t>
            </a:r>
            <a:endParaRPr lang="zh-TW" altLang="en-US" sz="1600" b="1" dirty="0"/>
          </a:p>
        </p:txBody>
      </p:sp>
      <p:sp>
        <p:nvSpPr>
          <p:cNvPr id="32" name="流程圖: 接點 31"/>
          <p:cNvSpPr/>
          <p:nvPr/>
        </p:nvSpPr>
        <p:spPr>
          <a:xfrm>
            <a:off x="5684533" y="2023389"/>
            <a:ext cx="483631" cy="464120"/>
          </a:xfrm>
          <a:prstGeom prst="flowChartConnector">
            <a:avLst/>
          </a:prstGeom>
          <a:solidFill>
            <a:srgbClr val="A4D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/>
              <a:t>5</a:t>
            </a:r>
            <a:endParaRPr lang="zh-TW" altLang="en-US" sz="1600" b="1" dirty="0"/>
          </a:p>
        </p:txBody>
      </p:sp>
      <p:sp>
        <p:nvSpPr>
          <p:cNvPr id="33" name="流程圖: 接點 32"/>
          <p:cNvSpPr/>
          <p:nvPr/>
        </p:nvSpPr>
        <p:spPr>
          <a:xfrm>
            <a:off x="984048" y="1096537"/>
            <a:ext cx="405045" cy="384059"/>
          </a:xfrm>
          <a:prstGeom prst="flowChartConnector">
            <a:avLst/>
          </a:prstGeom>
          <a:solidFill>
            <a:srgbClr val="065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 smtClean="0"/>
              <a:t>1</a:t>
            </a:r>
            <a:endParaRPr lang="zh-TW" altLang="en-US" sz="1600" b="1" dirty="0"/>
          </a:p>
        </p:txBody>
      </p:sp>
      <p:cxnSp>
        <p:nvCxnSpPr>
          <p:cNvPr id="8" name="直線接點 7"/>
          <p:cNvCxnSpPr/>
          <p:nvPr/>
        </p:nvCxnSpPr>
        <p:spPr>
          <a:xfrm>
            <a:off x="1496655" y="1349220"/>
            <a:ext cx="645075" cy="28482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6643904" y="1788338"/>
            <a:ext cx="960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參數</a:t>
            </a:r>
            <a:r>
              <a:rPr lang="zh-TW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最佳化</a:t>
            </a:r>
            <a:r>
              <a:rPr lang="en-US" altLang="zh-TW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/>
            </a:r>
            <a:br>
              <a:rPr lang="en-US" altLang="zh-TW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</a:br>
            <a:r>
              <a:rPr lang="zh-TW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分析</a:t>
            </a:r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系統</a:t>
            </a:r>
            <a:endParaRPr lang="zh-TW" altLang="en-US" sz="1200" b="1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1754273" y="2063230"/>
            <a:ext cx="140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關鍵因子找尋系統</a:t>
            </a:r>
            <a:endParaRPr lang="zh-TW" altLang="en-US" sz="1200" b="1" dirty="0"/>
          </a:p>
        </p:txBody>
      </p:sp>
      <p:cxnSp>
        <p:nvCxnSpPr>
          <p:cNvPr id="35" name="直線接點 34"/>
          <p:cNvCxnSpPr/>
          <p:nvPr/>
        </p:nvCxnSpPr>
        <p:spPr>
          <a:xfrm>
            <a:off x="2899162" y="1920371"/>
            <a:ext cx="456618" cy="241961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2899162" y="2574476"/>
            <a:ext cx="186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模型健康度管理系統</a:t>
            </a:r>
            <a:endParaRPr lang="zh-TW" altLang="en-US" sz="1200" b="1" dirty="0"/>
          </a:p>
        </p:txBody>
      </p:sp>
      <p:cxnSp>
        <p:nvCxnSpPr>
          <p:cNvPr id="37" name="直線接點 36"/>
          <p:cNvCxnSpPr/>
          <p:nvPr/>
        </p:nvCxnSpPr>
        <p:spPr>
          <a:xfrm flipV="1">
            <a:off x="3915482" y="1827092"/>
            <a:ext cx="578189" cy="311902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4311772" y="1941100"/>
            <a:ext cx="1160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提供模型建立效度提升測試</a:t>
            </a:r>
            <a:endParaRPr lang="zh-TW" altLang="en-US" sz="1200" b="1" dirty="0"/>
          </a:p>
        </p:txBody>
      </p:sp>
      <p:cxnSp>
        <p:nvCxnSpPr>
          <p:cNvPr id="39" name="直線接點 38"/>
          <p:cNvCxnSpPr/>
          <p:nvPr/>
        </p:nvCxnSpPr>
        <p:spPr>
          <a:xfrm>
            <a:off x="5132483" y="1756785"/>
            <a:ext cx="497908" cy="362584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V="1">
            <a:off x="6208890" y="1651771"/>
            <a:ext cx="501773" cy="411459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>
            <a:off x="7343517" y="1618405"/>
            <a:ext cx="528460" cy="436654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363508" y="1536635"/>
            <a:ext cx="186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統計分析圖表視覺化</a:t>
            </a:r>
            <a:endParaRPr lang="zh-TW" altLang="en-US" sz="1200" b="1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5513858" y="2521071"/>
            <a:ext cx="846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一鍵分析</a:t>
            </a:r>
            <a:endParaRPr lang="zh-TW" altLang="en-US" sz="1200" b="1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7604777" y="2421398"/>
            <a:ext cx="11601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</a:rPr>
              <a:t>決策支援輔助</a:t>
            </a:r>
            <a:endParaRPr lang="zh-TW" altLang="en-US" sz="1200" b="1" dirty="0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87" y="3213257"/>
            <a:ext cx="2460517" cy="1574177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695368" y="3241372"/>
            <a:ext cx="1939185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LC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margin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VM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模組化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22945" y="3860514"/>
            <a:ext cx="1670650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PEP1 CD R2R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補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</a:rPr>
              <a:t>值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99051" y="4459677"/>
            <a:ext cx="1382110" cy="30777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CF CD/OL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</a:rPr>
              <a:t>開線</a:t>
            </a:r>
          </a:p>
        </p:txBody>
      </p:sp>
    </p:spTree>
    <p:extLst>
      <p:ext uri="{BB962C8B-B14F-4D97-AF65-F5344CB8AC3E}">
        <p14:creationId xmlns:p14="http://schemas.microsoft.com/office/powerpoint/2010/main" val="925062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2" grpId="0" animBg="1"/>
      <p:bldP spid="22" grpId="0" animBg="1"/>
      <p:bldP spid="26" grpId="0" animBg="1"/>
      <p:bldP spid="30" grpId="0" animBg="1"/>
      <p:bldP spid="31" grpId="0" animBg="1"/>
      <p:bldP spid="32" grpId="0" animBg="1"/>
      <p:bldP spid="33" grpId="0" animBg="1"/>
      <p:bldP spid="12" grpId="0"/>
      <p:bldP spid="34" grpId="0"/>
      <p:bldP spid="36" grpId="0"/>
      <p:bldP spid="38" grpId="0"/>
      <p:bldP spid="42" grpId="0"/>
      <p:bldP spid="4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群組 248"/>
          <p:cNvGrpSpPr/>
          <p:nvPr/>
        </p:nvGrpSpPr>
        <p:grpSpPr>
          <a:xfrm>
            <a:off x="5364533" y="1239481"/>
            <a:ext cx="2205245" cy="1845206"/>
            <a:chOff x="5877144" y="1311610"/>
            <a:chExt cx="2205245" cy="1845206"/>
          </a:xfrm>
        </p:grpSpPr>
        <p:pic>
          <p:nvPicPr>
            <p:cNvPr id="239" name="圖片 23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55" t="11348" r="21206" b="20801"/>
            <a:stretch/>
          </p:blipFill>
          <p:spPr>
            <a:xfrm>
              <a:off x="5877144" y="1311610"/>
              <a:ext cx="2205245" cy="1845206"/>
            </a:xfrm>
            <a:prstGeom prst="rect">
              <a:avLst/>
            </a:prstGeom>
          </p:spPr>
        </p:pic>
        <p:pic>
          <p:nvPicPr>
            <p:cNvPr id="240" name="Picture 16" descr="C:\Documents and Settings\tomcctang\桌面\auo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84172" y="2548417"/>
              <a:ext cx="254725" cy="887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56184" y="52476"/>
            <a:ext cx="7464515" cy="117013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L5C 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新產品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LC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bg1">
                    <a:alpha val="90000"/>
                  </a:schemeClr>
                </a:solidFill>
              </a:rPr>
              <a:t>Margin</a:t>
            </a:r>
            <a:r>
              <a:rPr lang="zh-TW" altLang="en-US" sz="2800" dirty="0">
                <a:solidFill>
                  <a:schemeClr val="bg1">
                    <a:alpha val="90000"/>
                  </a:schemeClr>
                </a:solidFill>
              </a:rPr>
              <a:t>預測</a:t>
            </a:r>
          </a:p>
        </p:txBody>
      </p:sp>
      <p:sp>
        <p:nvSpPr>
          <p:cNvPr id="170" name="矩形 169"/>
          <p:cNvSpPr/>
          <p:nvPr/>
        </p:nvSpPr>
        <p:spPr>
          <a:xfrm>
            <a:off x="4977045" y="3398141"/>
            <a:ext cx="3105345" cy="1108379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5" name="梯形 174"/>
          <p:cNvSpPr/>
          <p:nvPr/>
        </p:nvSpPr>
        <p:spPr>
          <a:xfrm flipV="1">
            <a:off x="6070744" y="3696214"/>
            <a:ext cx="332716" cy="478620"/>
          </a:xfrm>
          <a:prstGeom prst="trapezoid">
            <a:avLst/>
          </a:prstGeom>
          <a:solidFill>
            <a:srgbClr val="8A9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8" name="文字方塊 207"/>
          <p:cNvSpPr txBox="1"/>
          <p:nvPr/>
        </p:nvSpPr>
        <p:spPr>
          <a:xfrm>
            <a:off x="6050082" y="3737976"/>
            <a:ext cx="385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00" dirty="0" smtClean="0">
                <a:solidFill>
                  <a:schemeClr val="bg1"/>
                </a:solidFill>
              </a:rPr>
              <a:t>MainPS</a:t>
            </a:r>
            <a:endParaRPr lang="zh-TW" altLang="en-US" sz="700" dirty="0">
              <a:solidFill>
                <a:schemeClr val="bg1"/>
              </a:solidFill>
            </a:endParaRPr>
          </a:p>
        </p:txBody>
      </p:sp>
      <p:grpSp>
        <p:nvGrpSpPr>
          <p:cNvPr id="194" name="群組 193"/>
          <p:cNvGrpSpPr/>
          <p:nvPr/>
        </p:nvGrpSpPr>
        <p:grpSpPr>
          <a:xfrm>
            <a:off x="4977045" y="3180581"/>
            <a:ext cx="3582277" cy="1386789"/>
            <a:chOff x="4797025" y="2460946"/>
            <a:chExt cx="3582277" cy="1386789"/>
          </a:xfrm>
        </p:grpSpPr>
        <p:sp>
          <p:nvSpPr>
            <p:cNvPr id="8" name="矩形 7"/>
            <p:cNvSpPr/>
            <p:nvPr/>
          </p:nvSpPr>
          <p:spPr>
            <a:xfrm>
              <a:off x="7356320" y="2878083"/>
              <a:ext cx="221810" cy="696175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6508162" y="2753385"/>
              <a:ext cx="617872" cy="71793"/>
            </a:xfrm>
            <a:prstGeom prst="rect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9" name="梯形 168"/>
            <p:cNvSpPr/>
            <p:nvPr/>
          </p:nvSpPr>
          <p:spPr>
            <a:xfrm flipV="1">
              <a:off x="6279622" y="2753385"/>
              <a:ext cx="709714" cy="143586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梯形 167"/>
            <p:cNvSpPr/>
            <p:nvPr/>
          </p:nvSpPr>
          <p:spPr>
            <a:xfrm flipV="1">
              <a:off x="5739719" y="2769518"/>
              <a:ext cx="608067" cy="207058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7" name="梯形 166"/>
            <p:cNvSpPr/>
            <p:nvPr/>
          </p:nvSpPr>
          <p:spPr>
            <a:xfrm flipV="1">
              <a:off x="5075015" y="2769737"/>
              <a:ext cx="720885" cy="207058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4797025" y="2678506"/>
              <a:ext cx="3105345" cy="910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梯形 4"/>
            <p:cNvSpPr/>
            <p:nvPr/>
          </p:nvSpPr>
          <p:spPr>
            <a:xfrm flipV="1">
              <a:off x="5185193" y="2769521"/>
              <a:ext cx="499073" cy="143586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6" name="梯形 165"/>
            <p:cNvSpPr/>
            <p:nvPr/>
          </p:nvSpPr>
          <p:spPr>
            <a:xfrm flipV="1">
              <a:off x="5795900" y="2769521"/>
              <a:ext cx="499073" cy="143586"/>
            </a:xfrm>
            <a:prstGeom prst="trapezoid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294245" y="2769521"/>
              <a:ext cx="617872" cy="7179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梯形 6"/>
            <p:cNvSpPr/>
            <p:nvPr/>
          </p:nvSpPr>
          <p:spPr>
            <a:xfrm flipV="1">
              <a:off x="5268371" y="2976579"/>
              <a:ext cx="332716" cy="478620"/>
            </a:xfrm>
            <a:prstGeom prst="trapezoid">
              <a:avLst/>
            </a:prstGeom>
            <a:solidFill>
              <a:srgbClr val="8A97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3" name="梯形 172"/>
            <p:cNvSpPr/>
            <p:nvPr/>
          </p:nvSpPr>
          <p:spPr>
            <a:xfrm flipV="1">
              <a:off x="7103891" y="2769521"/>
              <a:ext cx="709714" cy="108777"/>
            </a:xfrm>
            <a:prstGeom prst="trapezoid">
              <a:avLst/>
            </a:prstGeom>
            <a:solidFill>
              <a:srgbClr val="FDD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4797025" y="3695869"/>
              <a:ext cx="3105345" cy="910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梯形 177"/>
            <p:cNvSpPr/>
            <p:nvPr/>
          </p:nvSpPr>
          <p:spPr>
            <a:xfrm>
              <a:off x="5140824" y="3557992"/>
              <a:ext cx="532286" cy="138342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梯形 176"/>
            <p:cNvSpPr/>
            <p:nvPr/>
          </p:nvSpPr>
          <p:spPr>
            <a:xfrm>
              <a:off x="5185193" y="3587091"/>
              <a:ext cx="443621" cy="108777"/>
            </a:xfrm>
            <a:prstGeom prst="trapezoid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梯形 179"/>
            <p:cNvSpPr/>
            <p:nvPr/>
          </p:nvSpPr>
          <p:spPr>
            <a:xfrm>
              <a:off x="5764468" y="3478993"/>
              <a:ext cx="629871" cy="216874"/>
            </a:xfrm>
            <a:prstGeom prst="trapezoid">
              <a:avLst>
                <a:gd name="adj" fmla="val 32056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1" name="梯形 180"/>
            <p:cNvSpPr/>
            <p:nvPr/>
          </p:nvSpPr>
          <p:spPr>
            <a:xfrm>
              <a:off x="5803803" y="3523863"/>
              <a:ext cx="545894" cy="172005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梯形 181"/>
            <p:cNvSpPr/>
            <p:nvPr/>
          </p:nvSpPr>
          <p:spPr>
            <a:xfrm>
              <a:off x="5849552" y="3552962"/>
              <a:ext cx="443621" cy="142906"/>
            </a:xfrm>
            <a:prstGeom prst="trapezoid">
              <a:avLst>
                <a:gd name="adj" fmla="val 35741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梯形 182"/>
            <p:cNvSpPr/>
            <p:nvPr/>
          </p:nvSpPr>
          <p:spPr>
            <a:xfrm>
              <a:off x="5229898" y="3620261"/>
              <a:ext cx="354136" cy="7560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梯形 183"/>
            <p:cNvSpPr/>
            <p:nvPr/>
          </p:nvSpPr>
          <p:spPr>
            <a:xfrm>
              <a:off x="5894294" y="3587091"/>
              <a:ext cx="354136" cy="10877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5185242" y="3537087"/>
              <a:ext cx="443571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5835439" y="3457238"/>
              <a:ext cx="487929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梯形 185"/>
            <p:cNvSpPr/>
            <p:nvPr/>
          </p:nvSpPr>
          <p:spPr>
            <a:xfrm>
              <a:off x="7206220" y="3561536"/>
              <a:ext cx="532286" cy="138342"/>
            </a:xfrm>
            <a:prstGeom prst="trapezoid">
              <a:avLst>
                <a:gd name="adj" fmla="val 3239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梯形 186"/>
            <p:cNvSpPr/>
            <p:nvPr/>
          </p:nvSpPr>
          <p:spPr>
            <a:xfrm>
              <a:off x="7250590" y="3590635"/>
              <a:ext cx="443621" cy="108777"/>
            </a:xfrm>
            <a:prstGeom prst="trapezoid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8" name="梯形 187"/>
            <p:cNvSpPr/>
            <p:nvPr/>
          </p:nvSpPr>
          <p:spPr>
            <a:xfrm>
              <a:off x="7295294" y="3623805"/>
              <a:ext cx="354136" cy="75606"/>
            </a:xfrm>
            <a:prstGeom prst="trapezoid">
              <a:avLst/>
            </a:prstGeom>
            <a:solidFill>
              <a:srgbClr val="FAC090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6487946" y="3581679"/>
              <a:ext cx="487929" cy="217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6487946" y="3601514"/>
              <a:ext cx="487929" cy="43511"/>
            </a:xfrm>
            <a:prstGeom prst="rect">
              <a:avLst/>
            </a:prstGeom>
            <a:solidFill>
              <a:srgbClr val="95B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6487946" y="3641931"/>
              <a:ext cx="487929" cy="217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6487946" y="3662830"/>
              <a:ext cx="487929" cy="43511"/>
            </a:xfrm>
            <a:prstGeom prst="rect">
              <a:avLst/>
            </a:prstGeom>
            <a:solidFill>
              <a:srgbClr val="B9CD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3" name="梯形 192"/>
            <p:cNvSpPr/>
            <p:nvPr/>
          </p:nvSpPr>
          <p:spPr>
            <a:xfrm flipV="1">
              <a:off x="7166863" y="2769052"/>
              <a:ext cx="571643" cy="55258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255274" y="2470659"/>
              <a:ext cx="3968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Sub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5" name="文字方塊 194"/>
            <p:cNvSpPr txBox="1"/>
            <p:nvPr/>
          </p:nvSpPr>
          <p:spPr>
            <a:xfrm>
              <a:off x="5814885" y="2465834"/>
              <a:ext cx="4577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Main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6" name="文字方塊 195"/>
            <p:cNvSpPr txBox="1"/>
            <p:nvPr/>
          </p:nvSpPr>
          <p:spPr>
            <a:xfrm>
              <a:off x="6299373" y="2460946"/>
              <a:ext cx="6899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Aperture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7" name="文字方塊 196"/>
            <p:cNvSpPr txBox="1"/>
            <p:nvPr/>
          </p:nvSpPr>
          <p:spPr>
            <a:xfrm>
              <a:off x="7187197" y="2468389"/>
              <a:ext cx="6899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Sealant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8" name="文字方塊 197"/>
            <p:cNvSpPr txBox="1"/>
            <p:nvPr/>
          </p:nvSpPr>
          <p:spPr>
            <a:xfrm>
              <a:off x="7931937" y="2590120"/>
              <a:ext cx="38061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CF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9" name="文字方塊 198"/>
            <p:cNvSpPr txBox="1"/>
            <p:nvPr/>
          </p:nvSpPr>
          <p:spPr>
            <a:xfrm>
              <a:off x="7865190" y="3601514"/>
              <a:ext cx="514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Array</a:t>
              </a:r>
              <a:endParaRPr lang="zh-TW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1" name="梯形 200"/>
            <p:cNvSpPr/>
            <p:nvPr/>
          </p:nvSpPr>
          <p:spPr>
            <a:xfrm flipV="1">
              <a:off x="5849552" y="2771560"/>
              <a:ext cx="409964" cy="54000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2" name="梯形 201"/>
            <p:cNvSpPr/>
            <p:nvPr/>
          </p:nvSpPr>
          <p:spPr>
            <a:xfrm flipV="1">
              <a:off x="5222797" y="2773427"/>
              <a:ext cx="409964" cy="54000"/>
            </a:xfrm>
            <a:prstGeom prst="trapezoid">
              <a:avLst/>
            </a:prstGeom>
            <a:solidFill>
              <a:schemeClr val="tx1">
                <a:lumMod val="95000"/>
                <a:lumOff val="5000"/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文字方塊 199"/>
            <p:cNvSpPr txBox="1"/>
            <p:nvPr/>
          </p:nvSpPr>
          <p:spPr>
            <a:xfrm>
              <a:off x="5155773" y="2762848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B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4" name="文字方塊 203"/>
            <p:cNvSpPr txBox="1"/>
            <p:nvPr/>
          </p:nvSpPr>
          <p:spPr>
            <a:xfrm>
              <a:off x="5753457" y="2759459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R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5" name="文字方塊 204"/>
            <p:cNvSpPr txBox="1"/>
            <p:nvPr/>
          </p:nvSpPr>
          <p:spPr>
            <a:xfrm>
              <a:off x="6465724" y="2699356"/>
              <a:ext cx="21525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700" dirty="0" smtClean="0">
                  <a:solidFill>
                    <a:schemeClr val="bg1"/>
                  </a:solidFill>
                </a:rPr>
                <a:t>G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sp>
          <p:nvSpPr>
            <p:cNvPr id="206" name="文字方塊 205"/>
            <p:cNvSpPr txBox="1"/>
            <p:nvPr/>
          </p:nvSpPr>
          <p:spPr>
            <a:xfrm>
              <a:off x="6587827" y="2779012"/>
              <a:ext cx="37906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OC</a:t>
              </a:r>
              <a:endParaRPr lang="zh-TW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7" name="文字方塊 206"/>
            <p:cNvSpPr txBox="1"/>
            <p:nvPr/>
          </p:nvSpPr>
          <p:spPr>
            <a:xfrm>
              <a:off x="5263400" y="3022036"/>
              <a:ext cx="346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700" dirty="0" smtClean="0">
                  <a:solidFill>
                    <a:schemeClr val="bg1"/>
                  </a:solidFill>
                </a:rPr>
                <a:t>Sub</a:t>
              </a:r>
              <a:br>
                <a:rPr lang="en-US" altLang="zh-TW" sz="700" dirty="0" smtClean="0">
                  <a:solidFill>
                    <a:schemeClr val="bg1"/>
                  </a:solidFill>
                </a:rPr>
              </a:br>
              <a:r>
                <a:rPr lang="en-US" altLang="zh-TW" sz="700" dirty="0" smtClean="0">
                  <a:solidFill>
                    <a:schemeClr val="bg1"/>
                  </a:solidFill>
                </a:rPr>
                <a:t>PS</a:t>
              </a:r>
              <a:endParaRPr lang="zh-TW" altLang="en-US" sz="700" dirty="0">
                <a:solidFill>
                  <a:schemeClr val="bg1"/>
                </a:solidFill>
              </a:endParaRPr>
            </a:p>
          </p:txBody>
        </p:sp>
        <p:cxnSp>
          <p:nvCxnSpPr>
            <p:cNvPr id="210" name="直線單箭頭接點 209"/>
            <p:cNvCxnSpPr/>
            <p:nvPr/>
          </p:nvCxnSpPr>
          <p:spPr>
            <a:xfrm flipH="1" flipV="1">
              <a:off x="6595460" y="2887868"/>
              <a:ext cx="11429" cy="699223"/>
            </a:xfrm>
            <a:prstGeom prst="straightConnector1">
              <a:avLst/>
            </a:prstGeom>
            <a:ln w="3175" cmpd="sng">
              <a:solidFill>
                <a:schemeClr val="tx1">
                  <a:lumMod val="75000"/>
                  <a:lumOff val="2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文字方塊 215"/>
            <p:cNvSpPr txBox="1"/>
            <p:nvPr/>
          </p:nvSpPr>
          <p:spPr>
            <a:xfrm>
              <a:off x="6563953" y="3098864"/>
              <a:ext cx="4977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3.4µm</a:t>
              </a:r>
              <a:endParaRPr lang="zh-TW" alt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7" name="文字方塊 216"/>
            <p:cNvSpPr txBox="1"/>
            <p:nvPr/>
          </p:nvSpPr>
          <p:spPr>
            <a:xfrm>
              <a:off x="7331166" y="2708805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18" name="文字方塊 217"/>
            <p:cNvSpPr txBox="1"/>
            <p:nvPr/>
          </p:nvSpPr>
          <p:spPr>
            <a:xfrm>
              <a:off x="5910253" y="2712277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19" name="文字方塊 218"/>
            <p:cNvSpPr txBox="1"/>
            <p:nvPr/>
          </p:nvSpPr>
          <p:spPr>
            <a:xfrm>
              <a:off x="5286471" y="2718591"/>
              <a:ext cx="37906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500" dirty="0" smtClean="0">
                  <a:solidFill>
                    <a:schemeClr val="bg1"/>
                  </a:solidFill>
                </a:rPr>
                <a:t>BM</a:t>
              </a:r>
              <a:endParaRPr lang="zh-TW" altLang="en-US" sz="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8" name="群組 267"/>
          <p:cNvGrpSpPr/>
          <p:nvPr/>
        </p:nvGrpSpPr>
        <p:grpSpPr>
          <a:xfrm>
            <a:off x="605064" y="1126720"/>
            <a:ext cx="1413335" cy="818752"/>
            <a:chOff x="605064" y="1126720"/>
            <a:chExt cx="1199845" cy="719270"/>
          </a:xfrm>
        </p:grpSpPr>
        <p:grpSp>
          <p:nvGrpSpPr>
            <p:cNvPr id="267" name="群組 266"/>
            <p:cNvGrpSpPr/>
            <p:nvPr/>
          </p:nvGrpSpPr>
          <p:grpSpPr>
            <a:xfrm>
              <a:off x="605064" y="1126720"/>
              <a:ext cx="1087193" cy="719270"/>
              <a:chOff x="605064" y="1126720"/>
              <a:chExt cx="1087193" cy="719270"/>
            </a:xfrm>
          </p:grpSpPr>
          <p:pic>
            <p:nvPicPr>
              <p:cNvPr id="224" name="圖片 223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605064" y="1126720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62" name="文字方塊 261"/>
              <p:cNvSpPr txBox="1"/>
              <p:nvPr/>
            </p:nvSpPr>
            <p:spPr>
              <a:xfrm rot="21376399">
                <a:off x="1231385" y="1715187"/>
                <a:ext cx="314369" cy="1308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TW" altLang="en-US" dirty="0"/>
              </a:p>
            </p:txBody>
          </p:sp>
        </p:grpSp>
        <p:sp>
          <p:nvSpPr>
            <p:cNvPr id="209" name="文字方塊 208"/>
            <p:cNvSpPr txBox="1"/>
            <p:nvPr/>
          </p:nvSpPr>
          <p:spPr>
            <a:xfrm>
              <a:off x="746575" y="1306558"/>
              <a:ext cx="10583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過去</a:t>
              </a: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模式</a:t>
              </a:r>
              <a:endPara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66" name="群組 265"/>
          <p:cNvGrpSpPr/>
          <p:nvPr/>
        </p:nvGrpSpPr>
        <p:grpSpPr>
          <a:xfrm>
            <a:off x="1222664" y="1799276"/>
            <a:ext cx="1464085" cy="1269114"/>
            <a:chOff x="1222664" y="1799276"/>
            <a:chExt cx="1464085" cy="1269114"/>
          </a:xfrm>
        </p:grpSpPr>
        <p:pic>
          <p:nvPicPr>
            <p:cNvPr id="261" name="圖片 26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25" t="52625" r="9751" b="12376"/>
            <a:stretch/>
          </p:blipFill>
          <p:spPr>
            <a:xfrm flipH="1">
              <a:off x="1222664" y="1799276"/>
              <a:ext cx="1464085" cy="1269114"/>
            </a:xfrm>
            <a:prstGeom prst="rect">
              <a:avLst/>
            </a:prstGeom>
          </p:spPr>
        </p:pic>
        <p:sp>
          <p:nvSpPr>
            <p:cNvPr id="229" name="文字方塊 228"/>
            <p:cNvSpPr txBox="1"/>
            <p:nvPr/>
          </p:nvSpPr>
          <p:spPr>
            <a:xfrm>
              <a:off x="1267548" y="2100730"/>
              <a:ext cx="1249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CF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刮</a:t>
              </a: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膜 </a:t>
              </a:r>
              <a:endPara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  <a:p>
              <a:pPr algn="ctr"/>
              <a:r>
                <a:rPr lang="en-US" altLang="zh-TW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TFT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膜</a:t>
              </a: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厚 </a:t>
              </a:r>
              <a:endPara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  <a:p>
              <a:pPr algn="ctr"/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壓縮</a:t>
              </a: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</a:rPr>
                <a:t>率經驗值 </a:t>
              </a:r>
            </a:p>
          </p:txBody>
        </p:sp>
      </p:grpSp>
      <p:sp>
        <p:nvSpPr>
          <p:cNvPr id="248" name="文字方塊 247"/>
          <p:cNvSpPr txBox="1"/>
          <p:nvPr/>
        </p:nvSpPr>
        <p:spPr>
          <a:xfrm>
            <a:off x="5776656" y="1308467"/>
            <a:ext cx="1923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6F7EBF"/>
                </a:solidFill>
                <a:latin typeface="微軟正黑體" panose="020B0604030504040204" pitchFamily="34" charset="-120"/>
              </a:rPr>
              <a:t>亮度 </a:t>
            </a:r>
            <a:r>
              <a:rPr lang="zh-TW" altLang="en-US" b="1" dirty="0" smtClean="0">
                <a:solidFill>
                  <a:srgbClr val="6575BB"/>
                </a:solidFill>
                <a:latin typeface="微軟正黑體" panose="020B0604030504040204" pitchFamily="34" charset="-120"/>
              </a:rPr>
              <a:t>反應</a:t>
            </a:r>
            <a:r>
              <a:rPr lang="zh-TW" altLang="en-US" b="1" dirty="0" smtClean="0">
                <a:solidFill>
                  <a:srgbClr val="6F7EBF"/>
                </a:solidFill>
                <a:latin typeface="微軟正黑體" panose="020B0604030504040204" pitchFamily="34" charset="-120"/>
              </a:rPr>
              <a:t>時間 對比</a:t>
            </a:r>
            <a:endParaRPr lang="en-US" altLang="zh-TW" b="1" dirty="0">
              <a:solidFill>
                <a:srgbClr val="6F7EBF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54" name="文字方塊 253"/>
          <p:cNvSpPr txBox="1"/>
          <p:nvPr/>
        </p:nvSpPr>
        <p:spPr>
          <a:xfrm>
            <a:off x="6668032" y="4542954"/>
            <a:ext cx="1002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6575BB"/>
                </a:solidFill>
              </a:rPr>
              <a:t>PSH Target</a:t>
            </a:r>
          </a:p>
        </p:txBody>
      </p:sp>
      <p:sp>
        <p:nvSpPr>
          <p:cNvPr id="255" name="文字方塊 254"/>
          <p:cNvSpPr txBox="1"/>
          <p:nvPr/>
        </p:nvSpPr>
        <p:spPr>
          <a:xfrm>
            <a:off x="5340262" y="4614633"/>
            <a:ext cx="1139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6575BB"/>
                </a:solidFill>
              </a:rPr>
              <a:t>目標</a:t>
            </a:r>
            <a:r>
              <a:rPr lang="en-US" altLang="zh-TW" b="1" dirty="0" smtClean="0">
                <a:solidFill>
                  <a:srgbClr val="6575BB"/>
                </a:solidFill>
              </a:rPr>
              <a:t>Cell gap</a:t>
            </a:r>
            <a:endParaRPr lang="zh-TW" altLang="en-US" b="1" dirty="0">
              <a:solidFill>
                <a:srgbClr val="6575BB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57" name="文字方塊 256"/>
          <p:cNvSpPr txBox="1"/>
          <p:nvPr/>
        </p:nvSpPr>
        <p:spPr>
          <a:xfrm>
            <a:off x="6665053" y="4753017"/>
            <a:ext cx="1035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6575BB"/>
                </a:solidFill>
              </a:rPr>
              <a:t>LC </a:t>
            </a:r>
            <a:r>
              <a:rPr lang="en-US" altLang="zh-TW" b="1" dirty="0" smtClean="0">
                <a:solidFill>
                  <a:srgbClr val="6575BB"/>
                </a:solidFill>
              </a:rPr>
              <a:t>drop</a:t>
            </a:r>
            <a:endParaRPr lang="zh-TW" altLang="en-US" b="1" dirty="0">
              <a:solidFill>
                <a:srgbClr val="6575BB"/>
              </a:solidFill>
              <a:latin typeface="微軟正黑體" panose="020B0604030504040204" pitchFamily="34" charset="-120"/>
            </a:endParaRPr>
          </a:p>
        </p:txBody>
      </p:sp>
      <p:pic>
        <p:nvPicPr>
          <p:cNvPr id="258" name="圖片 25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2" t="12773" r="33636" b="19946"/>
          <a:stretch/>
        </p:blipFill>
        <p:spPr>
          <a:xfrm>
            <a:off x="2504442" y="1945472"/>
            <a:ext cx="1289253" cy="2532460"/>
          </a:xfrm>
          <a:prstGeom prst="rect">
            <a:avLst/>
          </a:prstGeom>
        </p:spPr>
      </p:pic>
      <p:grpSp>
        <p:nvGrpSpPr>
          <p:cNvPr id="265" name="群組 264"/>
          <p:cNvGrpSpPr/>
          <p:nvPr/>
        </p:nvGrpSpPr>
        <p:grpSpPr>
          <a:xfrm>
            <a:off x="3968527" y="1126720"/>
            <a:ext cx="1291076" cy="892344"/>
            <a:chOff x="4146950" y="1137292"/>
            <a:chExt cx="1118055" cy="720411"/>
          </a:xfrm>
        </p:grpSpPr>
        <p:grpSp>
          <p:nvGrpSpPr>
            <p:cNvPr id="226" name="群組 225"/>
            <p:cNvGrpSpPr/>
            <p:nvPr/>
          </p:nvGrpSpPr>
          <p:grpSpPr>
            <a:xfrm>
              <a:off x="4146950" y="1137292"/>
              <a:ext cx="1118055" cy="718777"/>
              <a:chOff x="476545" y="1231139"/>
              <a:chExt cx="1118055" cy="718777"/>
            </a:xfrm>
          </p:grpSpPr>
          <p:pic>
            <p:nvPicPr>
              <p:cNvPr id="227" name="圖片 226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25" t="8875" r="34250" b="68375"/>
              <a:stretch/>
            </p:blipFill>
            <p:spPr>
              <a:xfrm flipH="1">
                <a:off x="476545" y="1231139"/>
                <a:ext cx="1087193" cy="718777"/>
              </a:xfrm>
              <a:prstGeom prst="rect">
                <a:avLst/>
              </a:prstGeom>
            </p:spPr>
          </p:pic>
          <p:sp>
            <p:nvSpPr>
              <p:cNvPr id="228" name="矩形 227"/>
              <p:cNvSpPr/>
              <p:nvPr/>
            </p:nvSpPr>
            <p:spPr>
              <a:xfrm>
                <a:off x="589197" y="1412347"/>
                <a:ext cx="1005403" cy="338554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none">
                <a:spAutoFit/>
              </a:bodyPr>
              <a:lstStyle/>
              <a:p>
                <a:r>
                  <a:rPr lang="zh-TW" altLang="en-US" sz="16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</a:rPr>
                  <a:t>預期目標</a:t>
                </a:r>
                <a:endPara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</a:endParaRPr>
              </a:p>
            </p:txBody>
          </p:sp>
        </p:grpSp>
        <p:sp>
          <p:nvSpPr>
            <p:cNvPr id="263" name="文字方塊 262"/>
            <p:cNvSpPr txBox="1"/>
            <p:nvPr/>
          </p:nvSpPr>
          <p:spPr>
            <a:xfrm rot="21376399">
              <a:off x="4766391" y="1726900"/>
              <a:ext cx="314369" cy="130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TW" altLang="en-US" dirty="0"/>
            </a:p>
          </p:txBody>
        </p:sp>
      </p:grpSp>
      <p:sp>
        <p:nvSpPr>
          <p:cNvPr id="77" name="向右箭號 76"/>
          <p:cNvSpPr/>
          <p:nvPr/>
        </p:nvSpPr>
        <p:spPr>
          <a:xfrm>
            <a:off x="6435410" y="4709489"/>
            <a:ext cx="258672" cy="130173"/>
          </a:xfrm>
          <a:prstGeom prst="rightArrow">
            <a:avLst/>
          </a:prstGeom>
          <a:solidFill>
            <a:srgbClr val="F4C039"/>
          </a:solidFill>
          <a:ln w="12700">
            <a:solidFill>
              <a:srgbClr val="657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1665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25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5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5" grpId="0" animBg="1"/>
      <p:bldP spid="248" grpId="0"/>
      <p:bldP spid="254" grpId="0"/>
      <p:bldP spid="255" grpId="0"/>
      <p:bldP spid="257" grpId="0"/>
      <p:bldP spid="77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>
          <a:solidFill>
            <a:srgbClr val="9CA6D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159339</TotalTime>
  <Words>2620</Words>
  <Application>Microsoft Office PowerPoint</Application>
  <PresentationFormat>如螢幕大小 (16:9)</PresentationFormat>
  <Paragraphs>1230</Paragraphs>
  <Slides>25</Slides>
  <Notes>21</Notes>
  <HiddenSlides>0</HiddenSlides>
  <MMClips>1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7" baseType="lpstr">
      <vt:lpstr>GenSekiGothic JP R</vt:lpstr>
      <vt:lpstr>Noto Sans CJK SC Bold</vt:lpstr>
      <vt:lpstr>Noto Sans CJK SC Medium</vt:lpstr>
      <vt:lpstr>宋体</vt:lpstr>
      <vt:lpstr>微軟正黑體</vt:lpstr>
      <vt:lpstr>新細明體</vt:lpstr>
      <vt:lpstr>Arial</vt:lpstr>
      <vt:lpstr>Calibri</vt:lpstr>
      <vt:lpstr>Gill Sans MT</vt:lpstr>
      <vt:lpstr>Symbol</vt:lpstr>
      <vt:lpstr>Times New Roman</vt:lpstr>
      <vt:lpstr>Office 佈景主題</vt:lpstr>
      <vt:lpstr>機器學習決策平台</vt:lpstr>
      <vt:lpstr>PowerPoint 簡報</vt:lpstr>
      <vt:lpstr>PowerPoint 簡報</vt:lpstr>
      <vt:lpstr>專案背景</vt:lpstr>
      <vt:lpstr>專案效益</vt:lpstr>
      <vt:lpstr>平台差異化</vt:lpstr>
      <vt:lpstr>PowerPoint 簡報</vt:lpstr>
      <vt:lpstr>專案架構</vt:lpstr>
      <vt:lpstr>L5C 新產品LC Margin預測</vt:lpstr>
      <vt:lpstr>L5C Photo PEP1 CD R2R</vt:lpstr>
      <vt:lpstr>機器學習模型架構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未來展望</vt:lpstr>
      <vt:lpstr>PowerPoint 簡報</vt:lpstr>
      <vt:lpstr>實習心得</vt:lpstr>
      <vt:lpstr>PowerPoint 簡報</vt:lpstr>
      <vt:lpstr>PowerPoint 簡報</vt:lpstr>
      <vt:lpstr>PowerPoint 簡報</vt:lpstr>
    </vt:vector>
  </TitlesOfParts>
  <Company>BenQ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corpcom</dc:creator>
  <cp:lastModifiedBy>2007018 詹惠婷</cp:lastModifiedBy>
  <cp:revision>5269</cp:revision>
  <dcterms:created xsi:type="dcterms:W3CDTF">2011-02-08T02:08:58Z</dcterms:created>
  <dcterms:modified xsi:type="dcterms:W3CDTF">2020-08-12T06:33:19Z</dcterms:modified>
</cp:coreProperties>
</file>